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5.xml.rels" ContentType="application/vnd.openxmlformats-package.relationships+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diagrams/colors4.xml" ContentType="application/vnd.openxmlformats-officedocument.drawingml.diagramColors+xml"/>
  <Override PartName="/ppt/diagrams/drawing4.xml" ContentType="application/vnd.ms-office.drawingml.diagramDrawing+xml"/>
  <Override PartName="/ppt/diagrams/layout4.xml" ContentType="application/vnd.openxmlformats-officedocument.drawingml.diagramLayout+xml"/>
  <Override PartName="/ppt/diagrams/colors3.xml" ContentType="application/vnd.openxmlformats-officedocument.drawingml.diagramColors+xml"/>
  <Override PartName="/ppt/diagrams/quickStyle3.xml" ContentType="application/vnd.openxmlformats-officedocument.drawingml.diagramStyle+xml"/>
  <Override PartName="/ppt/diagrams/drawing3.xml" ContentType="application/vnd.ms-office.drawingml.diagramDrawing+xml"/>
  <Override PartName="/ppt/diagrams/layout3.xml" ContentType="application/vnd.openxmlformats-officedocument.drawingml.diagramLayout+xml"/>
  <Override PartName="/ppt/diagrams/data1.xml" ContentType="application/vnd.openxmlformats-officedocument.drawingml.diagramData+xml"/>
  <Override PartName="/ppt/diagrams/quickStyle4.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diagrams/data3.xml" ContentType="application/vnd.openxmlformats-officedocument.drawingml.diagramData+xml"/>
  <Override PartName="/ppt/diagrams/data2.xml" ContentType="application/vnd.openxmlformats-officedocument.drawingml.diagramData+xml"/>
  <Override PartName="/ppt/diagrams/drawing2.xml" ContentType="application/vnd.ms-office.drawingml.diagramDrawing+xml"/>
  <Override PartName="/ppt/diagrams/layout2.xml" ContentType="application/vnd.openxmlformats-officedocument.drawingml.diagramLayout+xml"/>
  <Override PartName="/ppt/diagrams/data4.xml" ContentType="application/vnd.openxmlformats-officedocument.drawingml.diagramData+xml"/>
  <Override PartName="/ppt/diagrams/quickStyle2.xml" ContentType="application/vnd.openxmlformats-officedocument.drawingml.diagramStyle+xml"/>
  <Override PartName="/ppt/diagrams/colors2.xml" ContentType="application/vnd.openxmlformats-officedocument.drawingml.diagramColors+xml"/>
  <Override PartName="/ppt/_rels/presentation.xml.rels" ContentType="application/vnd.openxmlformats-package.relationships+xml"/>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20.png" ContentType="image/png"/>
  <Override PartName="/ppt/media/image118.png" ContentType="image/png"/>
  <Override PartName="/ppt/media/image117.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10.png" ContentType="image/png"/>
  <Override PartName="/ppt/media/image108.png" ContentType="image/png"/>
  <Override PartName="/ppt/media/image126.jpeg" ContentType="image/jpeg"/>
  <Override PartName="/ppt/media/image107.png" ContentType="image/png"/>
  <Override PartName="/ppt/media/image105.png" ContentType="image/png"/>
  <Override PartName="/ppt/media/image103.jpeg" ContentType="image/jpeg"/>
  <Override PartName="/ppt/media/image100.png" ContentType="image/png"/>
  <Override PartName="/ppt/media/image104.png" ContentType="image/png"/>
  <Override PartName="/ppt/media/image99.png" ContentType="image/png"/>
  <Override PartName="/ppt/media/image98.png" ContentType="image/png"/>
  <Override PartName="/ppt/media/image46.png" ContentType="image/png"/>
  <Override PartName="/ppt/media/image45.png" ContentType="image/png"/>
  <Override PartName="/ppt/media/image44.png" ContentType="image/png"/>
  <Override PartName="/ppt/media/image106.png" ContentType="image/png"/>
  <Override PartName="/ppt/media/image27.jpeg" ContentType="image/jpeg"/>
  <Override PartName="/ppt/media/image43.png" ContentType="image/png"/>
  <Override PartName="/ppt/media/image42.png" ContentType="image/png"/>
  <Override PartName="/ppt/media/image109.png" ContentType="image/png"/>
  <Override PartName="/ppt/media/image40.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jpeg" ContentType="image/jpeg"/>
  <Override PartName="/ppt/media/image73.png" ContentType="image/png"/>
  <Override PartName="/ppt/media/image47.png" ContentType="image/png"/>
  <Override PartName="/ppt/media/image31.jpeg" ContentType="image/jpeg"/>
  <Override PartName="/ppt/media/image63.png" ContentType="image/png"/>
  <Override PartName="/ppt/media/image30.png" ContentType="image/png"/>
  <Override PartName="/ppt/media/image89.png" ContentType="image/png"/>
  <Override PartName="/ppt/media/image29.png" ContentType="image/png"/>
  <Override PartName="/ppt/media/image28.png" ContentType="image/png"/>
  <Override PartName="/ppt/media/image26.png" ContentType="image/png"/>
  <Override PartName="/ppt/media/image25.png" ContentType="image/png"/>
  <Override PartName="/ppt/media/image24.jpeg" ContentType="image/jpeg"/>
  <Override PartName="/ppt/media/image59.png" ContentType="image/png"/>
  <Override PartName="/ppt/media/image10.png" ContentType="image/png"/>
  <Override PartName="/ppt/media/image69.png" ContentType="image/png"/>
  <Override PartName="/ppt/media/image58.png" ContentType="image/png"/>
  <Override PartName="/ppt/media/image37.png" ContentType="image/png"/>
  <Override PartName="/ppt/media/image2.png" ContentType="image/png"/>
  <Override PartName="/ppt/media/image52.png" ContentType="image/png"/>
  <Override PartName="/ppt/media/image41.png" ContentType="image/png"/>
  <Override PartName="/ppt/media/image1.jpeg" ContentType="image/jpeg"/>
  <Override PartName="/ppt/media/image83.png" ContentType="image/png"/>
  <Override PartName="/ppt/media/image38.png" ContentType="image/png"/>
  <Override PartName="/ppt/media/image3.png" ContentType="image/png"/>
  <Override PartName="/ppt/media/image53.png" ContentType="image/png"/>
  <Override PartName="/ppt/media/image39.png" ContentType="image/png"/>
  <Override PartName="/ppt/media/image4.png" ContentType="image/png"/>
  <Override PartName="/ppt/media/image54.png" ContentType="image/png"/>
  <Override PartName="/ppt/media/image13.png" ContentType="image/png"/>
  <Override PartName="/ppt/media/image55.png" ContentType="image/png"/>
  <Override PartName="/ppt/media/image20.png" ContentType="image/png"/>
  <Override PartName="/ppt/media/image79.png" ContentType="image/png"/>
  <Override PartName="/ppt/media/image12.png" ContentType="image/png"/>
  <Override PartName="/ppt/media/image68.png" ContentType="image/png"/>
  <Override PartName="/ppt/media/image15.png" ContentType="image/png"/>
  <Override PartName="/ppt/media/image5.png" ContentType="image/png"/>
  <Override PartName="/ppt/media/image90.png" ContentType="image/png"/>
  <Override PartName="/ppt/media/image16.png" ContentType="image/png"/>
  <Override PartName="/ppt/media/image17.png" ContentType="image/png"/>
  <Override PartName="/ppt/media/image92.png" ContentType="image/png"/>
  <Override PartName="/ppt/media/image18.png" ContentType="image/png"/>
  <Override PartName="/ppt/media/image8.png" ContentType="image/png"/>
  <Override PartName="/ppt/media/image93.png" ContentType="image/png"/>
  <Override PartName="/ppt/media/image19.png" ContentType="image/png"/>
  <Override PartName="/ppt/media/image9.png" ContentType="image/png"/>
  <Override PartName="/ppt/media/image94.png" ContentType="image/png"/>
  <Override PartName="/ppt/media/image91.png" ContentType="image/png"/>
  <Override PartName="/ppt/media/image6.png" ContentType="image/png"/>
  <Override PartName="/ppt/media/image56.png" ContentType="image/png"/>
  <Override PartName="/ppt/media/image14.jpeg" ContentType="image/jpeg"/>
  <Override PartName="/ppt/media/image21.png" ContentType="image/png"/>
  <Override PartName="/ppt/media/image11.png" ContentType="image/png"/>
  <Override PartName="/ppt/media/image48.png" ContentType="image/png"/>
  <Override PartName="/ppt/media/image49.png" ContentType="image/png"/>
  <Override PartName="/ppt/media/image119.png" ContentType="image/png"/>
  <Override PartName="/ppt/media/image50.png" ContentType="image/png"/>
  <Override PartName="/ppt/media/image51.png" ContentType="image/png"/>
  <Override PartName="/ppt/media/image57.png" ContentType="image/png"/>
  <Override PartName="/ppt/media/image60.png" ContentType="image/png"/>
  <Override PartName="/ppt/media/image7.jpeg" ContentType="image/jpeg"/>
  <Override PartName="/ppt/media/image61.png" ContentType="image/png"/>
  <Override PartName="/ppt/media/image95.jpeg" ContentType="image/jpeg"/>
  <Override PartName="/ppt/media/image62.png" ContentType="image/png"/>
  <Override PartName="/ppt/media/image64.png" ContentType="image/png"/>
  <Override PartName="/ppt/media/image65.png" ContentType="image/png"/>
  <Override PartName="/ppt/media/image66.png" ContentType="image/png"/>
  <Override PartName="/ppt/media/image67.png" ContentType="image/png"/>
  <Override PartName="/ppt/media/image70.png" ContentType="image/png"/>
  <Override PartName="/ppt/media/image71.png" ContentType="image/png"/>
  <Override PartName="/ppt/media/image72.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0.png" ContentType="image/png"/>
  <Override PartName="/ppt/media/image81.png" ContentType="image/png"/>
  <Override PartName="/ppt/media/image82.png" ContentType="image/png"/>
  <Override PartName="/ppt/media/image84.png" ContentType="image/png"/>
  <Override PartName="/ppt/media/image85.png" ContentType="image/png"/>
  <Override PartName="/ppt/media/image22.gif" ContentType="image/gif"/>
  <Override PartName="/ppt/media/image86.png" ContentType="image/png"/>
  <Override PartName="/ppt/media/image23.gif" ContentType="image/gif"/>
  <Override PartName="/ppt/media/image87.png" ContentType="image/png"/>
  <Override PartName="/ppt/media/image88.png" ContentType="image/png"/>
  <Override PartName="/ppt/media/image101.png" ContentType="image/png"/>
  <Override PartName="/ppt/media/image96.png" ContentType="image/png"/>
  <Override PartName="/ppt/media/image102.png" ContentType="image/png"/>
  <Override PartName="/ppt/media/image97.png" ContentType="image/png"/>
  <Override PartName="/ppt/slides/slide49.xml" ContentType="application/vnd.openxmlformats-officedocument.presentationml.slide+xml"/>
  <Override PartName="/ppt/slides/slide48.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_rels/slide49.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slide5.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6.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slideMaster6.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7.xml" ContentType="application/vnd.openxmlformats-officedocument.theme+xml"/>
  <Override PartName="/ppt/theme/theme6.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slideLayout50.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
</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2004C-E907-4888-BB14-514332AAB398}"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s-ES"/>
        </a:p>
      </dgm:t>
    </dgm:pt>
    <dgm:pt modelId="{D2DD4605-429E-4626-89C5-D30A2763102E}">
      <dgm:prSet phldrT="[Texto]" phldr="0"/>
      <dgm:spPr/>
      <dgm:t>
        <a:bodyPr/>
        <a:lstStyle/>
        <a:p>
          <a:pPr rtl="0"/>
          <a:r>
            <a:rPr lang="es-ES">
              <a:latin typeface="Arial"/>
            </a:rPr>
            <a:t> 1. Work</a:t>
          </a:r>
          <a:r>
            <a:rPr lang="es-ES"/>
            <a:t> </a:t>
          </a:r>
          <a:r>
            <a:rPr lang="es-ES" err="1"/>
            <a:t>team</a:t>
          </a:r>
          <a:r>
            <a:rPr lang="es-ES"/>
            <a:t> </a:t>
          </a:r>
          <a:r>
            <a:rPr lang="es-ES" err="1"/>
            <a:t>motivation</a:t>
          </a:r>
          <a:endParaRPr lang="es-ES" b="0" i="0" u="none" strike="noStrike" cap="none" baseline="0" noProof="0" err="1">
            <a:latin typeface="Arial"/>
            <a:cs typeface="Arial"/>
          </a:endParaRPr>
        </a:p>
      </dgm:t>
    </dgm:pt>
    <dgm:pt modelId="{13BBDF01-8FEB-4CA8-9032-3A8AE94C09DC}" type="parTrans" cxnId="{5046DB3C-5485-4F0E-AB0B-B0640D5AE997}">
      <dgm:prSet/>
      <dgm:spPr/>
      <dgm:t>
        <a:bodyPr/>
        <a:lstStyle/>
        <a:p>
          <a:endParaRPr lang="es-ES"/>
        </a:p>
      </dgm:t>
    </dgm:pt>
    <dgm:pt modelId="{A3AF0714-6160-4873-AF9F-3C09B4ED4888}" type="sibTrans" cxnId="{5046DB3C-5485-4F0E-AB0B-B0640D5AE997}">
      <dgm:prSet/>
      <dgm:spPr/>
      <dgm:t>
        <a:bodyPr/>
        <a:lstStyle/>
        <a:p>
          <a:endParaRPr lang="es-ES"/>
        </a:p>
      </dgm:t>
    </dgm:pt>
    <dgm:pt modelId="{1238C262-A7A3-4E78-851D-68071722115C}">
      <dgm:prSet phldrT="[Texto]" phldr="0"/>
      <dgm:spPr/>
      <dgm:t>
        <a:bodyPr/>
        <a:lstStyle/>
        <a:p>
          <a:pPr rtl="0"/>
          <a:r>
            <a:rPr lang="es-ES">
              <a:latin typeface="Arial"/>
            </a:rPr>
            <a:t> </a:t>
          </a:r>
          <a:r>
            <a:rPr lang="es-ES" err="1"/>
            <a:t>Background</a:t>
          </a:r>
          <a:r>
            <a:rPr lang="es-ES"/>
            <a:t> Air </a:t>
          </a:r>
          <a:r>
            <a:rPr lang="es-ES" err="1"/>
            <a:t>Force</a:t>
          </a:r>
          <a:r>
            <a:rPr lang="es-ES"/>
            <a:t> Colombia WRF -&gt; WRFDA</a:t>
          </a:r>
        </a:p>
      </dgm:t>
    </dgm:pt>
    <dgm:pt modelId="{FE2D388F-278E-4195-B53E-D85D50719FF2}" type="parTrans" cxnId="{EC9D5EE8-C184-4F3A-8B79-0674A4764AF9}">
      <dgm:prSet/>
      <dgm:spPr/>
      <dgm:t>
        <a:bodyPr/>
        <a:lstStyle/>
        <a:p>
          <a:endParaRPr lang="es-ES"/>
        </a:p>
      </dgm:t>
    </dgm:pt>
    <dgm:pt modelId="{98924E13-EBAF-43DA-BA30-F4BF3ADB1A13}" type="sibTrans" cxnId="{EC9D5EE8-C184-4F3A-8B79-0674A4764AF9}">
      <dgm:prSet/>
      <dgm:spPr/>
      <dgm:t>
        <a:bodyPr/>
        <a:lstStyle/>
        <a:p>
          <a:endParaRPr lang="es-ES"/>
        </a:p>
      </dgm:t>
    </dgm:pt>
    <dgm:pt modelId="{FE8031B5-90D6-4DC3-94FF-CFBBA78CB1A3}">
      <dgm:prSet phldrT="[Texto]" phldr="0"/>
      <dgm:spPr/>
      <dgm:t>
        <a:bodyPr/>
        <a:lstStyle/>
        <a:p>
          <a:pPr rtl="0"/>
          <a:r>
            <a:rPr lang="es-ES">
              <a:latin typeface="Arial"/>
            </a:rPr>
            <a:t> 2. Methodology</a:t>
          </a:r>
          <a:endParaRPr lang="es-ES"/>
        </a:p>
      </dgm:t>
    </dgm:pt>
    <dgm:pt modelId="{812EEEB5-59F6-4848-B0D9-68B28792720C}" type="parTrans" cxnId="{CE2A0FB6-C7D5-46BA-8BA8-48ED9851FB04}">
      <dgm:prSet/>
      <dgm:spPr/>
      <dgm:t>
        <a:bodyPr/>
        <a:lstStyle/>
        <a:p>
          <a:endParaRPr lang="es-ES"/>
        </a:p>
      </dgm:t>
    </dgm:pt>
    <dgm:pt modelId="{8CD21AF0-D20F-4FA3-98C4-E7158456B59B}" type="sibTrans" cxnId="{CE2A0FB6-C7D5-46BA-8BA8-48ED9851FB04}">
      <dgm:prSet/>
      <dgm:spPr/>
      <dgm:t>
        <a:bodyPr/>
        <a:lstStyle/>
        <a:p>
          <a:endParaRPr lang="es-ES"/>
        </a:p>
      </dgm:t>
    </dgm:pt>
    <dgm:pt modelId="{75C0B41E-9287-453F-9E83-F57194AA4EC5}">
      <dgm:prSet phldrT="[Texto]" phldr="0"/>
      <dgm:spPr/>
      <dgm:t>
        <a:bodyPr/>
        <a:lstStyle/>
        <a:p>
          <a:pPr rtl="0"/>
          <a:r>
            <a:rPr lang="es-ES">
              <a:latin typeface="Arial"/>
            </a:rPr>
            <a:t> </a:t>
          </a:r>
          <a:r>
            <a:rPr lang="es-ES" err="1">
              <a:latin typeface="Arial"/>
            </a:rPr>
            <a:t>Description</a:t>
          </a:r>
          <a:r>
            <a:rPr lang="es-ES"/>
            <a:t> </a:t>
          </a:r>
          <a:r>
            <a:rPr lang="es-ES" err="1"/>
            <a:t>of</a:t>
          </a:r>
          <a:r>
            <a:rPr lang="es-ES"/>
            <a:t> </a:t>
          </a:r>
          <a:r>
            <a:rPr lang="es-ES" err="1"/>
            <a:t>the</a:t>
          </a:r>
          <a:r>
            <a:rPr lang="es-ES"/>
            <a:t> </a:t>
          </a:r>
          <a:r>
            <a:rPr lang="es-ES" err="1">
              <a:latin typeface="Arial"/>
            </a:rPr>
            <a:t>evaluation</a:t>
          </a:r>
          <a:r>
            <a:rPr lang="es-ES">
              <a:latin typeface="Arial"/>
            </a:rPr>
            <a:t> </a:t>
          </a:r>
          <a:r>
            <a:rPr lang="es-ES" err="1">
              <a:latin typeface="Arial"/>
            </a:rPr>
            <a:t>procedure</a:t>
          </a:r>
          <a:endParaRPr lang="es-ES"/>
        </a:p>
      </dgm:t>
    </dgm:pt>
    <dgm:pt modelId="{AAD86DE4-DA96-45CB-9059-91EA88CD1B26}" type="parTrans" cxnId="{82D5A88B-D7D6-4BE0-9FD4-31553443FD0E}">
      <dgm:prSet/>
      <dgm:spPr/>
      <dgm:t>
        <a:bodyPr/>
        <a:lstStyle/>
        <a:p>
          <a:endParaRPr lang="es-ES"/>
        </a:p>
      </dgm:t>
    </dgm:pt>
    <dgm:pt modelId="{4D33C393-E9C2-48D2-B175-035E2314D302}" type="sibTrans" cxnId="{82D5A88B-D7D6-4BE0-9FD4-31553443FD0E}">
      <dgm:prSet/>
      <dgm:spPr/>
      <dgm:t>
        <a:bodyPr/>
        <a:lstStyle/>
        <a:p>
          <a:endParaRPr lang="es-ES"/>
        </a:p>
      </dgm:t>
    </dgm:pt>
    <dgm:pt modelId="{83FF3C97-FB99-4A9C-872E-4F58568BDDD6}">
      <dgm:prSet phldr="0"/>
      <dgm:spPr/>
      <dgm:t>
        <a:bodyPr/>
        <a:lstStyle/>
        <a:p>
          <a:pPr algn="l" rtl="0"/>
          <a:r>
            <a:rPr lang="es-ES">
              <a:latin typeface="Arial"/>
            </a:rPr>
            <a:t> </a:t>
          </a:r>
          <a:r>
            <a:rPr lang="es-ES"/>
            <a:t>WRF</a:t>
          </a:r>
          <a:r>
            <a:rPr lang="es-ES">
              <a:latin typeface="Arial"/>
            </a:rPr>
            <a:t> </a:t>
          </a:r>
          <a:r>
            <a:rPr lang="es-ES" err="1">
              <a:latin typeface="Arial"/>
            </a:rPr>
            <a:t>configuration</a:t>
          </a:r>
          <a:r>
            <a:rPr lang="es-ES"/>
            <a:t> </a:t>
          </a:r>
          <a:r>
            <a:rPr lang="es-ES" err="1"/>
            <a:t>used</a:t>
          </a:r>
          <a:endParaRPr lang="es-ES">
            <a:latin typeface="Arial"/>
          </a:endParaRPr>
        </a:p>
      </dgm:t>
    </dgm:pt>
    <dgm:pt modelId="{64059124-676B-425F-92EA-DA77DCD15065}" type="parTrans" cxnId="{94D68900-0459-4BD3-97C2-C2E40A1B6B3E}">
      <dgm:prSet/>
      <dgm:spPr/>
    </dgm:pt>
    <dgm:pt modelId="{A39EFB00-E3BA-4DE1-9E98-5343A96DCEEC}" type="sibTrans" cxnId="{94D68900-0459-4BD3-97C2-C2E40A1B6B3E}">
      <dgm:prSet/>
      <dgm:spPr/>
    </dgm:pt>
    <dgm:pt modelId="{73C5B3FB-3E1F-4491-B855-C26723E3CD69}">
      <dgm:prSet phldr="0"/>
      <dgm:spPr/>
      <dgm:t>
        <a:bodyPr/>
        <a:lstStyle/>
        <a:p>
          <a:pPr algn="l"/>
          <a:r>
            <a:rPr lang="es-ES"/>
            <a:t> </a:t>
          </a:r>
          <a:r>
            <a:rPr lang="es-ES" err="1"/>
            <a:t>Description</a:t>
          </a:r>
          <a:r>
            <a:rPr lang="es-ES"/>
            <a:t> </a:t>
          </a:r>
          <a:r>
            <a:rPr lang="es-ES" err="1"/>
            <a:t>of</a:t>
          </a:r>
          <a:r>
            <a:rPr lang="es-ES"/>
            <a:t> data </a:t>
          </a:r>
          <a:r>
            <a:rPr lang="es-ES" err="1"/>
            <a:t>sources</a:t>
          </a:r>
          <a:r>
            <a:rPr lang="es-ES"/>
            <a:t> </a:t>
          </a:r>
          <a:r>
            <a:rPr lang="es-ES" err="1"/>
            <a:t>to</a:t>
          </a:r>
          <a:r>
            <a:rPr lang="es-ES"/>
            <a:t> be </a:t>
          </a:r>
          <a:r>
            <a:rPr lang="es-ES" err="1"/>
            <a:t>used</a:t>
          </a:r>
          <a:endParaRPr lang="es-ES"/>
        </a:p>
      </dgm:t>
    </dgm:pt>
    <dgm:pt modelId="{18ED59DD-D04B-4E6B-B5A4-E1CFCE5B15C7}" type="parTrans" cxnId="{E3BB1F50-A0A6-4794-8B19-839F9B53141A}">
      <dgm:prSet/>
      <dgm:spPr/>
    </dgm:pt>
    <dgm:pt modelId="{A4EF6150-23D6-4928-B259-9C399ECA510D}" type="sibTrans" cxnId="{E3BB1F50-A0A6-4794-8B19-839F9B53141A}">
      <dgm:prSet/>
      <dgm:spPr/>
    </dgm:pt>
    <dgm:pt modelId="{F40011BA-11C8-4CA7-A50F-6F879898C4DE}">
      <dgm:prSet phldr="0"/>
      <dgm:spPr/>
      <dgm:t>
        <a:bodyPr/>
        <a:lstStyle/>
        <a:p>
          <a:pPr rtl="0"/>
          <a:r>
            <a:rPr lang="es-ES">
              <a:latin typeface="Arial"/>
            </a:rPr>
            <a:t>3. Preliminary</a:t>
          </a:r>
          <a:r>
            <a:rPr lang="es-ES"/>
            <a:t> results of the WRFDA-FAC operating model validation experiments.</a:t>
          </a:r>
          <a:endParaRPr lang="es-ES">
            <a:latin typeface="Arial"/>
          </a:endParaRPr>
        </a:p>
      </dgm:t>
    </dgm:pt>
    <dgm:pt modelId="{198086D7-3539-48E6-825D-947EA66EB457}" type="parTrans" cxnId="{71D79DA1-A567-47E2-805E-B68E3C98C7A7}">
      <dgm:prSet/>
      <dgm:spPr/>
    </dgm:pt>
    <dgm:pt modelId="{4E75DBCA-E2E7-4841-BE9F-B286677D0EF9}" type="sibTrans" cxnId="{71D79DA1-A567-47E2-805E-B68E3C98C7A7}">
      <dgm:prSet/>
      <dgm:spPr/>
    </dgm:pt>
    <dgm:pt modelId="{2560D8C6-D420-40D8-BB57-7983A5A3B548}">
      <dgm:prSet phldr="0"/>
      <dgm:spPr/>
      <dgm:t>
        <a:bodyPr/>
        <a:lstStyle/>
        <a:p>
          <a:pPr rtl="0"/>
          <a:r>
            <a:rPr lang="es-ES">
              <a:latin typeface="Arial"/>
            </a:rPr>
            <a:t>4. Current</a:t>
          </a:r>
          <a:r>
            <a:rPr lang="es-ES"/>
            <a:t> and future job.</a:t>
          </a:r>
          <a:endParaRPr lang="es-ES">
            <a:latin typeface="Arial"/>
          </a:endParaRPr>
        </a:p>
      </dgm:t>
    </dgm:pt>
    <dgm:pt modelId="{3DAF5467-5BD8-4C0E-8CA5-593728BDAE4A}" type="parTrans" cxnId="{588B6A0C-17A0-46DB-AE80-BD68DF090F85}">
      <dgm:prSet/>
      <dgm:spPr/>
    </dgm:pt>
    <dgm:pt modelId="{D30C7F1B-AE39-4B6A-8089-4B599C609500}" type="sibTrans" cxnId="{588B6A0C-17A0-46DB-AE80-BD68DF090F85}">
      <dgm:prSet/>
      <dgm:spPr/>
    </dgm:pt>
    <dgm:pt modelId="{016433D0-1AF8-4888-902C-C4D269ABF3C3}" type="pres">
      <dgm:prSet presAssocID="{6132004C-E907-4888-BB14-514332AAB398}" presName="linear" presStyleCnt="0">
        <dgm:presLayoutVars>
          <dgm:animLvl val="lvl"/>
          <dgm:resizeHandles val="exact"/>
        </dgm:presLayoutVars>
      </dgm:prSet>
      <dgm:spPr/>
    </dgm:pt>
    <dgm:pt modelId="{F4F428FA-E609-4EF0-97F9-8C78D818D878}" type="pres">
      <dgm:prSet presAssocID="{D2DD4605-429E-4626-89C5-D30A2763102E}" presName="parentText" presStyleLbl="node1" presStyleIdx="0" presStyleCnt="4">
        <dgm:presLayoutVars>
          <dgm:chMax val="0"/>
          <dgm:bulletEnabled val="1"/>
        </dgm:presLayoutVars>
      </dgm:prSet>
      <dgm:spPr/>
    </dgm:pt>
    <dgm:pt modelId="{12260022-4B18-4637-B75D-1CEB101FB00B}" type="pres">
      <dgm:prSet presAssocID="{D2DD4605-429E-4626-89C5-D30A2763102E}" presName="childText" presStyleLbl="revTx" presStyleIdx="0" presStyleCnt="2">
        <dgm:presLayoutVars>
          <dgm:bulletEnabled val="1"/>
        </dgm:presLayoutVars>
      </dgm:prSet>
      <dgm:spPr/>
    </dgm:pt>
    <dgm:pt modelId="{8EC91813-1CF5-44E2-86A0-58E2244A5F41}" type="pres">
      <dgm:prSet presAssocID="{FE8031B5-90D6-4DC3-94FF-CFBBA78CB1A3}" presName="parentText" presStyleLbl="node1" presStyleIdx="1" presStyleCnt="4">
        <dgm:presLayoutVars>
          <dgm:chMax val="0"/>
          <dgm:bulletEnabled val="1"/>
        </dgm:presLayoutVars>
      </dgm:prSet>
      <dgm:spPr/>
    </dgm:pt>
    <dgm:pt modelId="{349E31B3-09D6-4E12-8155-B54DFAAB65A6}" type="pres">
      <dgm:prSet presAssocID="{FE8031B5-90D6-4DC3-94FF-CFBBA78CB1A3}" presName="childText" presStyleLbl="revTx" presStyleIdx="1" presStyleCnt="2">
        <dgm:presLayoutVars>
          <dgm:bulletEnabled val="1"/>
        </dgm:presLayoutVars>
      </dgm:prSet>
      <dgm:spPr/>
    </dgm:pt>
    <dgm:pt modelId="{E7C8AE64-8CD7-4367-97C9-1EE299223AC7}" type="pres">
      <dgm:prSet presAssocID="{F40011BA-11C8-4CA7-A50F-6F879898C4DE}" presName="parentText" presStyleLbl="node1" presStyleIdx="2" presStyleCnt="4">
        <dgm:presLayoutVars>
          <dgm:chMax val="0"/>
          <dgm:bulletEnabled val="1"/>
        </dgm:presLayoutVars>
      </dgm:prSet>
      <dgm:spPr/>
    </dgm:pt>
    <dgm:pt modelId="{28D665F8-E1E8-44BB-A165-E59575C57263}" type="pres">
      <dgm:prSet presAssocID="{4E75DBCA-E2E7-4841-BE9F-B286677D0EF9}" presName="spacer" presStyleCnt="0"/>
      <dgm:spPr/>
    </dgm:pt>
    <dgm:pt modelId="{08FAEC77-E273-42C0-8533-A2401EBD9F5E}" type="pres">
      <dgm:prSet presAssocID="{2560D8C6-D420-40D8-BB57-7983A5A3B548}" presName="parentText" presStyleLbl="node1" presStyleIdx="3" presStyleCnt="4">
        <dgm:presLayoutVars>
          <dgm:chMax val="0"/>
          <dgm:bulletEnabled val="1"/>
        </dgm:presLayoutVars>
      </dgm:prSet>
      <dgm:spPr/>
    </dgm:pt>
  </dgm:ptLst>
  <dgm:cxnLst>
    <dgm:cxn modelId="{94D68900-0459-4BD3-97C2-C2E40A1B6B3E}" srcId="{FE8031B5-90D6-4DC3-94FF-CFBBA78CB1A3}" destId="{83FF3C97-FB99-4A9C-872E-4F58568BDDD6}" srcOrd="0" destOrd="0" parTransId="{64059124-676B-425F-92EA-DA77DCD15065}" sibTransId="{A39EFB00-E3BA-4DE1-9E98-5343A96DCEEC}"/>
    <dgm:cxn modelId="{588B6A0C-17A0-46DB-AE80-BD68DF090F85}" srcId="{6132004C-E907-4888-BB14-514332AAB398}" destId="{2560D8C6-D420-40D8-BB57-7983A5A3B548}" srcOrd="3" destOrd="0" parTransId="{3DAF5467-5BD8-4C0E-8CA5-593728BDAE4A}" sibTransId="{D30C7F1B-AE39-4B6A-8089-4B599C609500}"/>
    <dgm:cxn modelId="{7B32EB11-E526-4235-93B9-1D8955B17827}" type="presOf" srcId="{D2DD4605-429E-4626-89C5-D30A2763102E}" destId="{F4F428FA-E609-4EF0-97F9-8C78D818D878}" srcOrd="0" destOrd="0" presId="urn:microsoft.com/office/officeart/2005/8/layout/vList2"/>
    <dgm:cxn modelId="{0F642413-B5F7-4F88-9776-38A2EC9A4243}" type="presOf" srcId="{75C0B41E-9287-453F-9E83-F57194AA4EC5}" destId="{349E31B3-09D6-4E12-8155-B54DFAAB65A6}" srcOrd="0" destOrd="2" presId="urn:microsoft.com/office/officeart/2005/8/layout/vList2"/>
    <dgm:cxn modelId="{D326FB3A-3220-4513-A07D-828311D423AC}" type="presOf" srcId="{73C5B3FB-3E1F-4491-B855-C26723E3CD69}" destId="{349E31B3-09D6-4E12-8155-B54DFAAB65A6}" srcOrd="0" destOrd="1" presId="urn:microsoft.com/office/officeart/2005/8/layout/vList2"/>
    <dgm:cxn modelId="{5046DB3C-5485-4F0E-AB0B-B0640D5AE997}" srcId="{6132004C-E907-4888-BB14-514332AAB398}" destId="{D2DD4605-429E-4626-89C5-D30A2763102E}" srcOrd="0" destOrd="0" parTransId="{13BBDF01-8FEB-4CA8-9032-3A8AE94C09DC}" sibTransId="{A3AF0714-6160-4873-AF9F-3C09B4ED4888}"/>
    <dgm:cxn modelId="{B9BFD563-00B9-4B4B-AD2B-601D3E349D4B}" type="presOf" srcId="{FE8031B5-90D6-4DC3-94FF-CFBBA78CB1A3}" destId="{8EC91813-1CF5-44E2-86A0-58E2244A5F41}" srcOrd="0" destOrd="0" presId="urn:microsoft.com/office/officeart/2005/8/layout/vList2"/>
    <dgm:cxn modelId="{E3BB1F50-A0A6-4794-8B19-839F9B53141A}" srcId="{FE8031B5-90D6-4DC3-94FF-CFBBA78CB1A3}" destId="{73C5B3FB-3E1F-4491-B855-C26723E3CD69}" srcOrd="1" destOrd="0" parTransId="{18ED59DD-D04B-4E6B-B5A4-E1CFCE5B15C7}" sibTransId="{A4EF6150-23D6-4928-B259-9C399ECA510D}"/>
    <dgm:cxn modelId="{FE7F4855-211C-4D0F-BC08-B391EF130A64}" type="presOf" srcId="{83FF3C97-FB99-4A9C-872E-4F58568BDDD6}" destId="{349E31B3-09D6-4E12-8155-B54DFAAB65A6}" srcOrd="0" destOrd="0" presId="urn:microsoft.com/office/officeart/2005/8/layout/vList2"/>
    <dgm:cxn modelId="{75D17383-7848-465F-81DC-A08CB39B9CB7}" type="presOf" srcId="{2560D8C6-D420-40D8-BB57-7983A5A3B548}" destId="{08FAEC77-E273-42C0-8533-A2401EBD9F5E}" srcOrd="0" destOrd="0" presId="urn:microsoft.com/office/officeart/2005/8/layout/vList2"/>
    <dgm:cxn modelId="{82D5A88B-D7D6-4BE0-9FD4-31553443FD0E}" srcId="{FE8031B5-90D6-4DC3-94FF-CFBBA78CB1A3}" destId="{75C0B41E-9287-453F-9E83-F57194AA4EC5}" srcOrd="2" destOrd="0" parTransId="{AAD86DE4-DA96-45CB-9059-91EA88CD1B26}" sibTransId="{4D33C393-E9C2-48D2-B175-035E2314D302}"/>
    <dgm:cxn modelId="{71D79DA1-A567-47E2-805E-B68E3C98C7A7}" srcId="{6132004C-E907-4888-BB14-514332AAB398}" destId="{F40011BA-11C8-4CA7-A50F-6F879898C4DE}" srcOrd="2" destOrd="0" parTransId="{198086D7-3539-48E6-825D-947EA66EB457}" sibTransId="{4E75DBCA-E2E7-4841-BE9F-B286677D0EF9}"/>
    <dgm:cxn modelId="{CE2A0FB6-C7D5-46BA-8BA8-48ED9851FB04}" srcId="{6132004C-E907-4888-BB14-514332AAB398}" destId="{FE8031B5-90D6-4DC3-94FF-CFBBA78CB1A3}" srcOrd="1" destOrd="0" parTransId="{812EEEB5-59F6-4848-B0D9-68B28792720C}" sibTransId="{8CD21AF0-D20F-4FA3-98C4-E7158456B59B}"/>
    <dgm:cxn modelId="{9120BABC-0274-44EA-BBD4-D21E76DB4052}" type="presOf" srcId="{F40011BA-11C8-4CA7-A50F-6F879898C4DE}" destId="{E7C8AE64-8CD7-4367-97C9-1EE299223AC7}" srcOrd="0" destOrd="0" presId="urn:microsoft.com/office/officeart/2005/8/layout/vList2"/>
    <dgm:cxn modelId="{70203FCC-782E-4422-A3E9-DC5500C0EC53}" type="presOf" srcId="{6132004C-E907-4888-BB14-514332AAB398}" destId="{016433D0-1AF8-4888-902C-C4D269ABF3C3}" srcOrd="0" destOrd="0" presId="urn:microsoft.com/office/officeart/2005/8/layout/vList2"/>
    <dgm:cxn modelId="{EC9D5EE8-C184-4F3A-8B79-0674A4764AF9}" srcId="{D2DD4605-429E-4626-89C5-D30A2763102E}" destId="{1238C262-A7A3-4E78-851D-68071722115C}" srcOrd="0" destOrd="0" parTransId="{FE2D388F-278E-4195-B53E-D85D50719FF2}" sibTransId="{98924E13-EBAF-43DA-BA30-F4BF3ADB1A13}"/>
    <dgm:cxn modelId="{F4078EFE-5357-4023-BE09-B56A67E2E25F}" type="presOf" srcId="{1238C262-A7A3-4E78-851D-68071722115C}" destId="{12260022-4B18-4637-B75D-1CEB101FB00B}" srcOrd="0" destOrd="0" presId="urn:microsoft.com/office/officeart/2005/8/layout/vList2"/>
    <dgm:cxn modelId="{4A9299C1-3607-4160-B0E4-263159B3624F}" type="presParOf" srcId="{016433D0-1AF8-4888-902C-C4D269ABF3C3}" destId="{F4F428FA-E609-4EF0-97F9-8C78D818D878}" srcOrd="0" destOrd="0" presId="urn:microsoft.com/office/officeart/2005/8/layout/vList2"/>
    <dgm:cxn modelId="{A331B81A-771E-4491-B492-B4BE1A013E24}" type="presParOf" srcId="{016433D0-1AF8-4888-902C-C4D269ABF3C3}" destId="{12260022-4B18-4637-B75D-1CEB101FB00B}" srcOrd="1" destOrd="0" presId="urn:microsoft.com/office/officeart/2005/8/layout/vList2"/>
    <dgm:cxn modelId="{F71A3CE5-99FC-4F14-95E9-59E140AD90DC}" type="presParOf" srcId="{016433D0-1AF8-4888-902C-C4D269ABF3C3}" destId="{8EC91813-1CF5-44E2-86A0-58E2244A5F41}" srcOrd="2" destOrd="0" presId="urn:microsoft.com/office/officeart/2005/8/layout/vList2"/>
    <dgm:cxn modelId="{906905E1-C2DB-4A87-BAFD-2038E0E7A353}" type="presParOf" srcId="{016433D0-1AF8-4888-902C-C4D269ABF3C3}" destId="{349E31B3-09D6-4E12-8155-B54DFAAB65A6}" srcOrd="3" destOrd="0" presId="urn:microsoft.com/office/officeart/2005/8/layout/vList2"/>
    <dgm:cxn modelId="{10D94034-F688-4C57-AF5A-83F7F6B2D0CF}" type="presParOf" srcId="{016433D0-1AF8-4888-902C-C4D269ABF3C3}" destId="{E7C8AE64-8CD7-4367-97C9-1EE299223AC7}" srcOrd="4" destOrd="0" presId="urn:microsoft.com/office/officeart/2005/8/layout/vList2"/>
    <dgm:cxn modelId="{30E99C32-E5C6-4BA3-A260-5D5CCE35C49C}" type="presParOf" srcId="{016433D0-1AF8-4888-902C-C4D269ABF3C3}" destId="{28D665F8-E1E8-44BB-A165-E59575C57263}" srcOrd="5" destOrd="0" presId="urn:microsoft.com/office/officeart/2005/8/layout/vList2"/>
    <dgm:cxn modelId="{A8243A4B-A75E-4621-94D1-0B0ED64202A1}" type="presParOf" srcId="{016433D0-1AF8-4888-902C-C4D269ABF3C3}" destId="{08FAEC77-E273-42C0-8533-A2401EBD9F5E}" srcOrd="6"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AB0C99-9E48-4807-AF60-D24DB2D04DAA}" type="doc">
      <dgm:prSet loTypeId="urn:microsoft.com/office/officeart/2005/8/layout/hProcess11" loCatId="process" qsTypeId="urn:microsoft.com/office/officeart/2005/8/quickstyle/simple1" qsCatId="simple" csTypeId="urn:microsoft.com/office/officeart/2005/8/colors/accent3_2" csCatId="accent3" phldr="1"/>
      <dgm:spPr/>
    </dgm:pt>
    <dgm:pt modelId="{16C877A3-4DC1-4E73-8D80-CC6A683C365E}">
      <dgm:prSet phldrT="[Texto]" phldr="0"/>
      <dgm:spPr/>
      <dgm:t>
        <a:bodyPr/>
        <a:lstStyle/>
        <a:p>
          <a:pPr rtl="0"/>
          <a:r>
            <a:rPr lang="es-CO" b="0" i="0" u="none" strike="noStrike" cap="none" baseline="0" noProof="0">
              <a:solidFill>
                <a:srgbClr val="010000"/>
              </a:solidFill>
              <a:latin typeface="Arial"/>
              <a:cs typeface="Arial"/>
            </a:rPr>
            <a:t>SIMFAC </a:t>
          </a:r>
          <a:br>
            <a:rPr lang="es-CO" b="0" i="0" u="none" strike="noStrike" cap="none" baseline="0" noProof="0">
              <a:solidFill>
                <a:srgbClr val="010000"/>
              </a:solidFill>
              <a:latin typeface="Arial"/>
              <a:cs typeface="Arial"/>
            </a:rPr>
          </a:br>
          <a:r>
            <a:rPr lang="es-CO" b="0" i="0" u="none" strike="noStrike" cap="none" baseline="0" noProof="0">
              <a:solidFill>
                <a:srgbClr val="010000"/>
              </a:solidFill>
              <a:latin typeface="Arial"/>
              <a:cs typeface="Arial"/>
            </a:rPr>
            <a:t>WRF 2.1 </a:t>
          </a:r>
          <a:br>
            <a:rPr lang="es-CO" b="0" i="0" u="none" strike="noStrike" cap="none" baseline="0" noProof="0">
              <a:solidFill>
                <a:srgbClr val="010000"/>
              </a:solidFill>
              <a:latin typeface="Arial"/>
              <a:cs typeface="Arial"/>
            </a:rPr>
          </a:br>
          <a:r>
            <a:rPr lang="es-CO" b="1" i="0" u="none" strike="noStrike" cap="none" baseline="0" noProof="0">
              <a:solidFill>
                <a:srgbClr val="010000"/>
              </a:solidFill>
              <a:latin typeface="Arial"/>
              <a:cs typeface="Arial"/>
            </a:rPr>
            <a:t>2006</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Assimilation</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of</a:t>
          </a:r>
          <a:r>
            <a:rPr lang="es-CO" b="0" i="0" u="none" strike="noStrike" cap="none" baseline="0" noProof="0">
              <a:solidFill>
                <a:srgbClr val="010000"/>
              </a:solidFill>
              <a:latin typeface="Arial"/>
              <a:cs typeface="Arial"/>
            </a:rPr>
            <a:t> METAR and SYNOP</a:t>
          </a:r>
        </a:p>
      </dgm:t>
    </dgm:pt>
    <dgm:pt modelId="{95CBEE0E-3626-411E-BF75-AF0F1F4A6321}" type="parTrans" cxnId="{20975F1E-11A6-4332-A53B-56844F0EC636}">
      <dgm:prSet/>
      <dgm:spPr/>
      <dgm:t>
        <a:bodyPr/>
        <a:lstStyle/>
        <a:p>
          <a:endParaRPr lang="es-CO"/>
        </a:p>
      </dgm:t>
    </dgm:pt>
    <dgm:pt modelId="{ABD54B57-0136-4493-B3FE-187EA026E729}" type="sibTrans" cxnId="{20975F1E-11A6-4332-A53B-56844F0EC636}">
      <dgm:prSet/>
      <dgm:spPr/>
      <dgm:t>
        <a:bodyPr/>
        <a:lstStyle/>
        <a:p>
          <a:endParaRPr lang="es-CO"/>
        </a:p>
      </dgm:t>
    </dgm:pt>
    <dgm:pt modelId="{623E19E0-7F69-42F9-BED3-30CF54BDF936}">
      <dgm:prSet phldrT="[Texto]" phldr="0"/>
      <dgm:spPr/>
      <dgm:t>
        <a:bodyPr/>
        <a:lstStyle/>
        <a:p>
          <a:pPr rtl="0"/>
          <a:r>
            <a:rPr lang="es-CO">
              <a:latin typeface="Arial"/>
            </a:rPr>
            <a:t>WRF 2.1 </a:t>
          </a:r>
          <a:br>
            <a:rPr lang="es-CO">
              <a:latin typeface="Arial"/>
            </a:rPr>
          </a:br>
          <a:r>
            <a:rPr lang="es-CO">
              <a:latin typeface="Arial"/>
            </a:rPr>
            <a:t> WRF 3.3</a:t>
          </a:r>
          <a:br>
            <a:rPr lang="es-CO">
              <a:latin typeface="Arial"/>
            </a:rPr>
          </a:br>
          <a:r>
            <a:rPr lang="es-CO">
              <a:latin typeface="Arial"/>
            </a:rPr>
            <a:t> </a:t>
          </a:r>
          <a:r>
            <a:rPr lang="es-CO" b="1">
              <a:latin typeface="Arial"/>
            </a:rPr>
            <a:t>2012</a:t>
          </a:r>
          <a:endParaRPr lang="es-CO" b="1"/>
        </a:p>
      </dgm:t>
    </dgm:pt>
    <dgm:pt modelId="{3C66F0DB-F687-4F75-8934-1423745BDBC4}" type="parTrans" cxnId="{C31297D2-C145-413F-A15B-3F8F0781CDA1}">
      <dgm:prSet/>
      <dgm:spPr/>
      <dgm:t>
        <a:bodyPr/>
        <a:lstStyle/>
        <a:p>
          <a:endParaRPr lang="es-CO"/>
        </a:p>
      </dgm:t>
    </dgm:pt>
    <dgm:pt modelId="{9AE1C6FC-45E0-4982-80D4-D1105D9F6CCB}" type="sibTrans" cxnId="{C31297D2-C145-413F-A15B-3F8F0781CDA1}">
      <dgm:prSet/>
      <dgm:spPr/>
      <dgm:t>
        <a:bodyPr/>
        <a:lstStyle/>
        <a:p>
          <a:endParaRPr lang="es-CO"/>
        </a:p>
      </dgm:t>
    </dgm:pt>
    <dgm:pt modelId="{6A0A2518-FF24-42D7-ACCB-D1D68803A83F}">
      <dgm:prSet phldrT="[Texto]" phldr="0"/>
      <dgm:spPr/>
      <dgm:t>
        <a:bodyPr/>
        <a:lstStyle/>
        <a:p>
          <a:pPr rtl="0"/>
          <a:r>
            <a:rPr lang="es-CO">
              <a:latin typeface="Arial"/>
            </a:rPr>
            <a:t>WRF 3.7</a:t>
          </a:r>
        </a:p>
        <a:p>
          <a:pPr rtl="0"/>
          <a:r>
            <a:rPr lang="es-CO">
              <a:latin typeface="Arial"/>
            </a:rPr>
            <a:t>SOUNDING</a:t>
          </a:r>
          <a:endParaRPr lang="es-CO"/>
        </a:p>
        <a:p>
          <a:pPr rtl="0"/>
          <a:r>
            <a:rPr lang="es-CO">
              <a:latin typeface="Arial"/>
            </a:rPr>
            <a:t>Assimilation</a:t>
          </a:r>
        </a:p>
        <a:p>
          <a:pPr rtl="0"/>
          <a:r>
            <a:rPr lang="es-CO" b="1">
              <a:latin typeface="Arial"/>
            </a:rPr>
            <a:t>2016</a:t>
          </a:r>
        </a:p>
      </dgm:t>
    </dgm:pt>
    <dgm:pt modelId="{F03326CB-581A-4697-8D68-F0DEEACA47CE}" type="parTrans" cxnId="{E044DEA8-615F-4FC4-A458-82853188F778}">
      <dgm:prSet/>
      <dgm:spPr/>
      <dgm:t>
        <a:bodyPr/>
        <a:lstStyle/>
        <a:p>
          <a:endParaRPr lang="es-CO"/>
        </a:p>
      </dgm:t>
    </dgm:pt>
    <dgm:pt modelId="{3CC3ED3B-F1DB-449B-A532-4A6F70AFB7A7}" type="sibTrans" cxnId="{E044DEA8-615F-4FC4-A458-82853188F778}">
      <dgm:prSet/>
      <dgm:spPr/>
      <dgm:t>
        <a:bodyPr/>
        <a:lstStyle/>
        <a:p>
          <a:endParaRPr lang="es-CO"/>
        </a:p>
      </dgm:t>
    </dgm:pt>
    <dgm:pt modelId="{085C9A06-1ACB-490A-9786-E03928B991BC}">
      <dgm:prSet phldr="0"/>
      <dgm:spPr/>
      <dgm:t>
        <a:bodyPr/>
        <a:lstStyle/>
        <a:p>
          <a:pPr rtl="0"/>
          <a:r>
            <a:rPr lang="es-CO">
              <a:latin typeface="Arial"/>
            </a:rPr>
            <a:t>WRF 4.1</a:t>
          </a:r>
          <a:br>
            <a:rPr lang="es-CO">
              <a:latin typeface="Arial"/>
            </a:rPr>
          </a:br>
          <a:r>
            <a:rPr lang="es-CO" b="1">
              <a:latin typeface="Arial"/>
            </a:rPr>
            <a:t>2019</a:t>
          </a:r>
          <a:br>
            <a:rPr lang="es-CO">
              <a:latin typeface="Arial"/>
            </a:rPr>
          </a:br>
          <a:r>
            <a:rPr lang="es-CO" err="1">
              <a:latin typeface="Arial"/>
            </a:rPr>
            <a:t>Assimilation</a:t>
          </a:r>
          <a:r>
            <a:rPr lang="es-CO">
              <a:latin typeface="Arial"/>
            </a:rPr>
            <a:t> </a:t>
          </a:r>
          <a:r>
            <a:rPr lang="es-CO" err="1">
              <a:latin typeface="Arial"/>
            </a:rPr>
            <a:t>of</a:t>
          </a:r>
          <a:r>
            <a:rPr lang="es-CO">
              <a:latin typeface="Arial"/>
            </a:rPr>
            <a:t> RADAR and GOES data</a:t>
          </a:r>
        </a:p>
      </dgm:t>
    </dgm:pt>
    <dgm:pt modelId="{97EEE259-0152-4E08-B93A-3C8B750775A7}" type="parTrans" cxnId="{4FF5E00D-4514-4E72-88E9-8D9E10F89505}">
      <dgm:prSet/>
      <dgm:spPr/>
      <dgm:t>
        <a:bodyPr/>
        <a:lstStyle/>
        <a:p>
          <a:endParaRPr lang="es-CO"/>
        </a:p>
      </dgm:t>
    </dgm:pt>
    <dgm:pt modelId="{3A7973B3-530E-4A7F-BC41-78D124175248}" type="sibTrans" cxnId="{4FF5E00D-4514-4E72-88E9-8D9E10F89505}">
      <dgm:prSet/>
      <dgm:spPr/>
      <dgm:t>
        <a:bodyPr/>
        <a:lstStyle/>
        <a:p>
          <a:endParaRPr lang="es-CO"/>
        </a:p>
      </dgm:t>
    </dgm:pt>
    <dgm:pt modelId="{319CB258-442F-4D23-B1DA-F1F6049411E5}">
      <dgm:prSet phldr="0"/>
      <dgm:spPr/>
      <dgm:t>
        <a:bodyPr/>
        <a:lstStyle/>
        <a:p>
          <a:pPr rtl="0"/>
          <a:r>
            <a:rPr lang="es-CO" dirty="0">
              <a:latin typeface="Arial"/>
            </a:rPr>
            <a:t>WRFDA EAFIT FAC </a:t>
          </a:r>
          <a:r>
            <a:rPr lang="es-CO" dirty="0" err="1">
              <a:latin typeface="Arial"/>
            </a:rPr>
            <a:t>Validation</a:t>
          </a:r>
          <a:br>
            <a:rPr lang="es-CO" dirty="0">
              <a:latin typeface="Arial"/>
            </a:rPr>
          </a:br>
          <a:r>
            <a:rPr lang="es-CO" b="1" dirty="0">
              <a:latin typeface="Arial"/>
            </a:rPr>
            <a:t>2020</a:t>
          </a:r>
        </a:p>
      </dgm:t>
    </dgm:pt>
    <dgm:pt modelId="{8E9F44B2-F2DD-45CC-A712-6C7CF2939E5C}" type="parTrans" cxnId="{43AC284B-7D4E-495C-96AD-F468860A9126}">
      <dgm:prSet/>
      <dgm:spPr/>
      <dgm:t>
        <a:bodyPr/>
        <a:lstStyle/>
        <a:p>
          <a:endParaRPr lang="es-CO"/>
        </a:p>
      </dgm:t>
    </dgm:pt>
    <dgm:pt modelId="{9EF3B187-2925-409C-9255-6871AE08D2F2}" type="sibTrans" cxnId="{43AC284B-7D4E-495C-96AD-F468860A9126}">
      <dgm:prSet/>
      <dgm:spPr/>
      <dgm:t>
        <a:bodyPr/>
        <a:lstStyle/>
        <a:p>
          <a:endParaRPr lang="es-CO"/>
        </a:p>
      </dgm:t>
    </dgm:pt>
    <dgm:pt modelId="{FDC5F4EF-01B8-4895-8DD3-6AE344D87C7C}" type="pres">
      <dgm:prSet presAssocID="{56AB0C99-9E48-4807-AF60-D24DB2D04DAA}" presName="Name0" presStyleCnt="0">
        <dgm:presLayoutVars>
          <dgm:dir/>
          <dgm:resizeHandles val="exact"/>
        </dgm:presLayoutVars>
      </dgm:prSet>
      <dgm:spPr/>
    </dgm:pt>
    <dgm:pt modelId="{56E968BD-2EAB-4CE0-B0CE-FC0338D8349D}" type="pres">
      <dgm:prSet presAssocID="{56AB0C99-9E48-4807-AF60-D24DB2D04DAA}" presName="arrow" presStyleLbl="bgShp" presStyleIdx="0" presStyleCnt="1"/>
      <dgm:spPr/>
    </dgm:pt>
    <dgm:pt modelId="{50ADE340-7C82-4AD8-8F7D-0A59A2592AFD}" type="pres">
      <dgm:prSet presAssocID="{56AB0C99-9E48-4807-AF60-D24DB2D04DAA}" presName="points" presStyleCnt="0"/>
      <dgm:spPr/>
    </dgm:pt>
    <dgm:pt modelId="{BBE560D2-847C-4653-BC53-99C1E4C16FC0}" type="pres">
      <dgm:prSet presAssocID="{16C877A3-4DC1-4E73-8D80-CC6A683C365E}" presName="compositeA" presStyleCnt="0"/>
      <dgm:spPr/>
    </dgm:pt>
    <dgm:pt modelId="{0ADC3BA6-3F6E-4D9D-A2CC-4E82DC33F98E}" type="pres">
      <dgm:prSet presAssocID="{16C877A3-4DC1-4E73-8D80-CC6A683C365E}" presName="textA" presStyleLbl="revTx" presStyleIdx="0" presStyleCnt="5">
        <dgm:presLayoutVars>
          <dgm:bulletEnabled val="1"/>
        </dgm:presLayoutVars>
      </dgm:prSet>
      <dgm:spPr/>
    </dgm:pt>
    <dgm:pt modelId="{ABE30A12-B981-4FAA-A94D-BA70492E736D}" type="pres">
      <dgm:prSet presAssocID="{16C877A3-4DC1-4E73-8D80-CC6A683C365E}" presName="circleA" presStyleLbl="node1" presStyleIdx="0" presStyleCnt="5"/>
      <dgm:spPr/>
    </dgm:pt>
    <dgm:pt modelId="{EF2C59B9-6E49-484A-9910-39F3BBEAF1FA}" type="pres">
      <dgm:prSet presAssocID="{16C877A3-4DC1-4E73-8D80-CC6A683C365E}" presName="spaceA" presStyleCnt="0"/>
      <dgm:spPr/>
    </dgm:pt>
    <dgm:pt modelId="{839EF2A5-E8E4-4759-8C5B-8BFEE79006A6}" type="pres">
      <dgm:prSet presAssocID="{ABD54B57-0136-4493-B3FE-187EA026E729}" presName="space" presStyleCnt="0"/>
      <dgm:spPr/>
    </dgm:pt>
    <dgm:pt modelId="{EAD5165D-24E7-43E0-B023-D0D9C76795BD}" type="pres">
      <dgm:prSet presAssocID="{623E19E0-7F69-42F9-BED3-30CF54BDF936}" presName="compositeB" presStyleCnt="0"/>
      <dgm:spPr/>
    </dgm:pt>
    <dgm:pt modelId="{372AD10E-B6E2-4659-AA53-2485049EF5EA}" type="pres">
      <dgm:prSet presAssocID="{623E19E0-7F69-42F9-BED3-30CF54BDF936}" presName="textB" presStyleLbl="revTx" presStyleIdx="1" presStyleCnt="5">
        <dgm:presLayoutVars>
          <dgm:bulletEnabled val="1"/>
        </dgm:presLayoutVars>
      </dgm:prSet>
      <dgm:spPr/>
    </dgm:pt>
    <dgm:pt modelId="{88ABA801-0F5B-4893-80B4-E3B802CEE022}" type="pres">
      <dgm:prSet presAssocID="{623E19E0-7F69-42F9-BED3-30CF54BDF936}" presName="circleB" presStyleLbl="node1" presStyleIdx="1" presStyleCnt="5"/>
      <dgm:spPr/>
    </dgm:pt>
    <dgm:pt modelId="{CF12445B-DC52-436F-AF7E-6826E0CD340E}" type="pres">
      <dgm:prSet presAssocID="{623E19E0-7F69-42F9-BED3-30CF54BDF936}" presName="spaceB" presStyleCnt="0"/>
      <dgm:spPr/>
    </dgm:pt>
    <dgm:pt modelId="{B8338D7D-2393-412C-ACFF-9A15A24EF336}" type="pres">
      <dgm:prSet presAssocID="{9AE1C6FC-45E0-4982-80D4-D1105D9F6CCB}" presName="space" presStyleCnt="0"/>
      <dgm:spPr/>
    </dgm:pt>
    <dgm:pt modelId="{0A3B8224-0086-4174-8E29-A3B9172B795E}" type="pres">
      <dgm:prSet presAssocID="{6A0A2518-FF24-42D7-ACCB-D1D68803A83F}" presName="compositeA" presStyleCnt="0"/>
      <dgm:spPr/>
    </dgm:pt>
    <dgm:pt modelId="{3D55EAE7-AE9C-4764-A610-3968391A11BA}" type="pres">
      <dgm:prSet presAssocID="{6A0A2518-FF24-42D7-ACCB-D1D68803A83F}" presName="textA" presStyleLbl="revTx" presStyleIdx="2" presStyleCnt="5">
        <dgm:presLayoutVars>
          <dgm:bulletEnabled val="1"/>
        </dgm:presLayoutVars>
      </dgm:prSet>
      <dgm:spPr/>
    </dgm:pt>
    <dgm:pt modelId="{76EDC838-4FBF-4976-8FAB-83DC497EE5B0}" type="pres">
      <dgm:prSet presAssocID="{6A0A2518-FF24-42D7-ACCB-D1D68803A83F}" presName="circleA" presStyleLbl="node1" presStyleIdx="2" presStyleCnt="5"/>
      <dgm:spPr/>
    </dgm:pt>
    <dgm:pt modelId="{EB30F9C1-C433-4700-83FF-21D2DA8EAC1A}" type="pres">
      <dgm:prSet presAssocID="{6A0A2518-FF24-42D7-ACCB-D1D68803A83F}" presName="spaceA" presStyleCnt="0"/>
      <dgm:spPr/>
    </dgm:pt>
    <dgm:pt modelId="{30811308-F077-41AE-B5DF-6B2BCF7A9E1F}" type="pres">
      <dgm:prSet presAssocID="{3CC3ED3B-F1DB-449B-A532-4A6F70AFB7A7}" presName="space" presStyleCnt="0"/>
      <dgm:spPr/>
    </dgm:pt>
    <dgm:pt modelId="{8C28C8EF-4DAC-4980-BC8E-0F612A641864}" type="pres">
      <dgm:prSet presAssocID="{085C9A06-1ACB-490A-9786-E03928B991BC}" presName="compositeB" presStyleCnt="0"/>
      <dgm:spPr/>
    </dgm:pt>
    <dgm:pt modelId="{66EE0765-1DAA-4310-8202-BA86D1474A9B}" type="pres">
      <dgm:prSet presAssocID="{085C9A06-1ACB-490A-9786-E03928B991BC}" presName="textB" presStyleLbl="revTx" presStyleIdx="3" presStyleCnt="5">
        <dgm:presLayoutVars>
          <dgm:bulletEnabled val="1"/>
        </dgm:presLayoutVars>
      </dgm:prSet>
      <dgm:spPr/>
    </dgm:pt>
    <dgm:pt modelId="{F3031ADC-A8F4-4454-B5EC-6267BF68D790}" type="pres">
      <dgm:prSet presAssocID="{085C9A06-1ACB-490A-9786-E03928B991BC}" presName="circleB" presStyleLbl="node1" presStyleIdx="3" presStyleCnt="5"/>
      <dgm:spPr/>
    </dgm:pt>
    <dgm:pt modelId="{5AE5C481-FF94-4FFD-BA49-2C4442562996}" type="pres">
      <dgm:prSet presAssocID="{085C9A06-1ACB-490A-9786-E03928B991BC}" presName="spaceB" presStyleCnt="0"/>
      <dgm:spPr/>
    </dgm:pt>
    <dgm:pt modelId="{E050BC0E-3DE6-43E4-B3EE-0E8EBCEFA7D2}" type="pres">
      <dgm:prSet presAssocID="{3A7973B3-530E-4A7F-BC41-78D124175248}" presName="space" presStyleCnt="0"/>
      <dgm:spPr/>
    </dgm:pt>
    <dgm:pt modelId="{153E642E-0CAB-4027-A7CD-248E0642BDE3}" type="pres">
      <dgm:prSet presAssocID="{319CB258-442F-4D23-B1DA-F1F6049411E5}" presName="compositeA" presStyleCnt="0"/>
      <dgm:spPr/>
    </dgm:pt>
    <dgm:pt modelId="{A65F460D-A71B-45E4-898F-BB635E981E94}" type="pres">
      <dgm:prSet presAssocID="{319CB258-442F-4D23-B1DA-F1F6049411E5}" presName="textA" presStyleLbl="revTx" presStyleIdx="4" presStyleCnt="5" custLinFactNeighborX="-3684" custLinFactNeighborY="-12873">
        <dgm:presLayoutVars>
          <dgm:bulletEnabled val="1"/>
        </dgm:presLayoutVars>
      </dgm:prSet>
      <dgm:spPr/>
    </dgm:pt>
    <dgm:pt modelId="{4D704AE7-07EE-4CF1-8775-07A03E4704C2}" type="pres">
      <dgm:prSet presAssocID="{319CB258-442F-4D23-B1DA-F1F6049411E5}" presName="circleA" presStyleLbl="node1" presStyleIdx="4" presStyleCnt="5"/>
      <dgm:spPr/>
    </dgm:pt>
    <dgm:pt modelId="{6F11C920-5A02-430F-871B-93CB0EE0D500}" type="pres">
      <dgm:prSet presAssocID="{319CB258-442F-4D23-B1DA-F1F6049411E5}" presName="spaceA" presStyleCnt="0"/>
      <dgm:spPr/>
    </dgm:pt>
  </dgm:ptLst>
  <dgm:cxnLst>
    <dgm:cxn modelId="{4FF5E00D-4514-4E72-88E9-8D9E10F89505}" srcId="{56AB0C99-9E48-4807-AF60-D24DB2D04DAA}" destId="{085C9A06-1ACB-490A-9786-E03928B991BC}" srcOrd="3" destOrd="0" parTransId="{97EEE259-0152-4E08-B93A-3C8B750775A7}" sibTransId="{3A7973B3-530E-4A7F-BC41-78D124175248}"/>
    <dgm:cxn modelId="{20975F1E-11A6-4332-A53B-56844F0EC636}" srcId="{56AB0C99-9E48-4807-AF60-D24DB2D04DAA}" destId="{16C877A3-4DC1-4E73-8D80-CC6A683C365E}" srcOrd="0" destOrd="0" parTransId="{95CBEE0E-3626-411E-BF75-AF0F1F4A6321}" sibTransId="{ABD54B57-0136-4493-B3FE-187EA026E729}"/>
    <dgm:cxn modelId="{8A7B0133-D54B-4E00-B1A4-A1E692EA29A2}" type="presOf" srcId="{6A0A2518-FF24-42D7-ACCB-D1D68803A83F}" destId="{3D55EAE7-AE9C-4764-A610-3968391A11BA}" srcOrd="0" destOrd="0" presId="urn:microsoft.com/office/officeart/2005/8/layout/hProcess11"/>
    <dgm:cxn modelId="{284D5662-6FDA-4A8D-9ED5-C59C97FEECC6}" type="presOf" srcId="{56AB0C99-9E48-4807-AF60-D24DB2D04DAA}" destId="{FDC5F4EF-01B8-4895-8DD3-6AE344D87C7C}" srcOrd="0" destOrd="0" presId="urn:microsoft.com/office/officeart/2005/8/layout/hProcess11"/>
    <dgm:cxn modelId="{3A2BCC44-1CF3-4210-BF6B-19EF0553736B}" type="presOf" srcId="{623E19E0-7F69-42F9-BED3-30CF54BDF936}" destId="{372AD10E-B6E2-4659-AA53-2485049EF5EA}" srcOrd="0" destOrd="0" presId="urn:microsoft.com/office/officeart/2005/8/layout/hProcess11"/>
    <dgm:cxn modelId="{43AC284B-7D4E-495C-96AD-F468860A9126}" srcId="{56AB0C99-9E48-4807-AF60-D24DB2D04DAA}" destId="{319CB258-442F-4D23-B1DA-F1F6049411E5}" srcOrd="4" destOrd="0" parTransId="{8E9F44B2-F2DD-45CC-A712-6C7CF2939E5C}" sibTransId="{9EF3B187-2925-409C-9255-6871AE08D2F2}"/>
    <dgm:cxn modelId="{6BB6B392-1E1C-4698-AE83-250D5E0A193E}" type="presOf" srcId="{16C877A3-4DC1-4E73-8D80-CC6A683C365E}" destId="{0ADC3BA6-3F6E-4D9D-A2CC-4E82DC33F98E}" srcOrd="0" destOrd="0" presId="urn:microsoft.com/office/officeart/2005/8/layout/hProcess11"/>
    <dgm:cxn modelId="{E044DEA8-615F-4FC4-A458-82853188F778}" srcId="{56AB0C99-9E48-4807-AF60-D24DB2D04DAA}" destId="{6A0A2518-FF24-42D7-ACCB-D1D68803A83F}" srcOrd="2" destOrd="0" parTransId="{F03326CB-581A-4697-8D68-F0DEEACA47CE}" sibTransId="{3CC3ED3B-F1DB-449B-A532-4A6F70AFB7A7}"/>
    <dgm:cxn modelId="{3A3C20C4-B1D9-405C-A146-5AF891D0A1A5}" type="presOf" srcId="{085C9A06-1ACB-490A-9786-E03928B991BC}" destId="{66EE0765-1DAA-4310-8202-BA86D1474A9B}" srcOrd="0" destOrd="0" presId="urn:microsoft.com/office/officeart/2005/8/layout/hProcess11"/>
    <dgm:cxn modelId="{C31297D2-C145-413F-A15B-3F8F0781CDA1}" srcId="{56AB0C99-9E48-4807-AF60-D24DB2D04DAA}" destId="{623E19E0-7F69-42F9-BED3-30CF54BDF936}" srcOrd="1" destOrd="0" parTransId="{3C66F0DB-F687-4F75-8934-1423745BDBC4}" sibTransId="{9AE1C6FC-45E0-4982-80D4-D1105D9F6CCB}"/>
    <dgm:cxn modelId="{5D5A4BED-6233-4BF8-8DAE-F461E655D317}" type="presOf" srcId="{319CB258-442F-4D23-B1DA-F1F6049411E5}" destId="{A65F460D-A71B-45E4-898F-BB635E981E94}" srcOrd="0" destOrd="0" presId="urn:microsoft.com/office/officeart/2005/8/layout/hProcess11"/>
    <dgm:cxn modelId="{DFA5D4C3-FA58-44AA-95F5-3F4C0A2226D9}" type="presParOf" srcId="{FDC5F4EF-01B8-4895-8DD3-6AE344D87C7C}" destId="{56E968BD-2EAB-4CE0-B0CE-FC0338D8349D}" srcOrd="0" destOrd="0" presId="urn:microsoft.com/office/officeart/2005/8/layout/hProcess11"/>
    <dgm:cxn modelId="{A4711F37-0291-42D8-8E1E-A820C68D2CAF}" type="presParOf" srcId="{FDC5F4EF-01B8-4895-8DD3-6AE344D87C7C}" destId="{50ADE340-7C82-4AD8-8F7D-0A59A2592AFD}" srcOrd="1" destOrd="0" presId="urn:microsoft.com/office/officeart/2005/8/layout/hProcess11"/>
    <dgm:cxn modelId="{19AF72C0-6970-48B1-ACC6-571251F11FD0}" type="presParOf" srcId="{50ADE340-7C82-4AD8-8F7D-0A59A2592AFD}" destId="{BBE560D2-847C-4653-BC53-99C1E4C16FC0}" srcOrd="0" destOrd="0" presId="urn:microsoft.com/office/officeart/2005/8/layout/hProcess11"/>
    <dgm:cxn modelId="{EB8D468C-15BD-4B47-84A4-CF90D5CC73FE}" type="presParOf" srcId="{BBE560D2-847C-4653-BC53-99C1E4C16FC0}" destId="{0ADC3BA6-3F6E-4D9D-A2CC-4E82DC33F98E}" srcOrd="0" destOrd="0" presId="urn:microsoft.com/office/officeart/2005/8/layout/hProcess11"/>
    <dgm:cxn modelId="{4EEE4F72-7693-4FD6-8AE4-6248EFBB8AFF}" type="presParOf" srcId="{BBE560D2-847C-4653-BC53-99C1E4C16FC0}" destId="{ABE30A12-B981-4FAA-A94D-BA70492E736D}" srcOrd="1" destOrd="0" presId="urn:microsoft.com/office/officeart/2005/8/layout/hProcess11"/>
    <dgm:cxn modelId="{61855DAF-2804-4B1F-821C-FDFDC34768F0}" type="presParOf" srcId="{BBE560D2-847C-4653-BC53-99C1E4C16FC0}" destId="{EF2C59B9-6E49-484A-9910-39F3BBEAF1FA}" srcOrd="2" destOrd="0" presId="urn:microsoft.com/office/officeart/2005/8/layout/hProcess11"/>
    <dgm:cxn modelId="{89904658-449F-4B5E-9EB7-0EA89DFAC689}" type="presParOf" srcId="{50ADE340-7C82-4AD8-8F7D-0A59A2592AFD}" destId="{839EF2A5-E8E4-4759-8C5B-8BFEE79006A6}" srcOrd="1" destOrd="0" presId="urn:microsoft.com/office/officeart/2005/8/layout/hProcess11"/>
    <dgm:cxn modelId="{5ED2168B-9880-452A-8D36-0207601346FE}" type="presParOf" srcId="{50ADE340-7C82-4AD8-8F7D-0A59A2592AFD}" destId="{EAD5165D-24E7-43E0-B023-D0D9C76795BD}" srcOrd="2" destOrd="0" presId="urn:microsoft.com/office/officeart/2005/8/layout/hProcess11"/>
    <dgm:cxn modelId="{29F0E251-8456-4F24-BC43-2608D8BC080F}" type="presParOf" srcId="{EAD5165D-24E7-43E0-B023-D0D9C76795BD}" destId="{372AD10E-B6E2-4659-AA53-2485049EF5EA}" srcOrd="0" destOrd="0" presId="urn:microsoft.com/office/officeart/2005/8/layout/hProcess11"/>
    <dgm:cxn modelId="{E7601FFE-2464-4BCA-A819-572C5376E926}" type="presParOf" srcId="{EAD5165D-24E7-43E0-B023-D0D9C76795BD}" destId="{88ABA801-0F5B-4893-80B4-E3B802CEE022}" srcOrd="1" destOrd="0" presId="urn:microsoft.com/office/officeart/2005/8/layout/hProcess11"/>
    <dgm:cxn modelId="{71D3C0F4-92B6-49D0-A381-EC6328BD3291}" type="presParOf" srcId="{EAD5165D-24E7-43E0-B023-D0D9C76795BD}" destId="{CF12445B-DC52-436F-AF7E-6826E0CD340E}" srcOrd="2" destOrd="0" presId="urn:microsoft.com/office/officeart/2005/8/layout/hProcess11"/>
    <dgm:cxn modelId="{68A33797-473C-4B08-9DB2-273A001786CB}" type="presParOf" srcId="{50ADE340-7C82-4AD8-8F7D-0A59A2592AFD}" destId="{B8338D7D-2393-412C-ACFF-9A15A24EF336}" srcOrd="3" destOrd="0" presId="urn:microsoft.com/office/officeart/2005/8/layout/hProcess11"/>
    <dgm:cxn modelId="{CD6A0AFB-3961-4734-91AA-330DD0F362C6}" type="presParOf" srcId="{50ADE340-7C82-4AD8-8F7D-0A59A2592AFD}" destId="{0A3B8224-0086-4174-8E29-A3B9172B795E}" srcOrd="4" destOrd="0" presId="urn:microsoft.com/office/officeart/2005/8/layout/hProcess11"/>
    <dgm:cxn modelId="{9D6AB682-7CBF-4CB5-A56C-8D39292249AA}" type="presParOf" srcId="{0A3B8224-0086-4174-8E29-A3B9172B795E}" destId="{3D55EAE7-AE9C-4764-A610-3968391A11BA}" srcOrd="0" destOrd="0" presId="urn:microsoft.com/office/officeart/2005/8/layout/hProcess11"/>
    <dgm:cxn modelId="{608DD00A-4CB2-4353-83F5-23C9BB22F687}" type="presParOf" srcId="{0A3B8224-0086-4174-8E29-A3B9172B795E}" destId="{76EDC838-4FBF-4976-8FAB-83DC497EE5B0}" srcOrd="1" destOrd="0" presId="urn:microsoft.com/office/officeart/2005/8/layout/hProcess11"/>
    <dgm:cxn modelId="{5E92DBCA-FFC3-4FD0-ACD0-33BD9917BB5B}" type="presParOf" srcId="{0A3B8224-0086-4174-8E29-A3B9172B795E}" destId="{EB30F9C1-C433-4700-83FF-21D2DA8EAC1A}" srcOrd="2" destOrd="0" presId="urn:microsoft.com/office/officeart/2005/8/layout/hProcess11"/>
    <dgm:cxn modelId="{4B6078FB-FC32-4062-B75D-08B01FC74EF3}" type="presParOf" srcId="{50ADE340-7C82-4AD8-8F7D-0A59A2592AFD}" destId="{30811308-F077-41AE-B5DF-6B2BCF7A9E1F}" srcOrd="5" destOrd="0" presId="urn:microsoft.com/office/officeart/2005/8/layout/hProcess11"/>
    <dgm:cxn modelId="{C060C564-B35A-45BC-9209-0253C9BA1023}" type="presParOf" srcId="{50ADE340-7C82-4AD8-8F7D-0A59A2592AFD}" destId="{8C28C8EF-4DAC-4980-BC8E-0F612A641864}" srcOrd="6" destOrd="0" presId="urn:microsoft.com/office/officeart/2005/8/layout/hProcess11"/>
    <dgm:cxn modelId="{93129DA0-7F87-45A9-BA6C-065FFFD09640}" type="presParOf" srcId="{8C28C8EF-4DAC-4980-BC8E-0F612A641864}" destId="{66EE0765-1DAA-4310-8202-BA86D1474A9B}" srcOrd="0" destOrd="0" presId="urn:microsoft.com/office/officeart/2005/8/layout/hProcess11"/>
    <dgm:cxn modelId="{0A3949A1-3ECE-4C8C-BEE8-DC0864996BBF}" type="presParOf" srcId="{8C28C8EF-4DAC-4980-BC8E-0F612A641864}" destId="{F3031ADC-A8F4-4454-B5EC-6267BF68D790}" srcOrd="1" destOrd="0" presId="urn:microsoft.com/office/officeart/2005/8/layout/hProcess11"/>
    <dgm:cxn modelId="{C8D7816C-846A-4308-95D7-8268159A472E}" type="presParOf" srcId="{8C28C8EF-4DAC-4980-BC8E-0F612A641864}" destId="{5AE5C481-FF94-4FFD-BA49-2C4442562996}" srcOrd="2" destOrd="0" presId="urn:microsoft.com/office/officeart/2005/8/layout/hProcess11"/>
    <dgm:cxn modelId="{15A0D7DA-54DE-41A4-83B2-3FC3186D7D44}" type="presParOf" srcId="{50ADE340-7C82-4AD8-8F7D-0A59A2592AFD}" destId="{E050BC0E-3DE6-43E4-B3EE-0E8EBCEFA7D2}" srcOrd="7" destOrd="0" presId="urn:microsoft.com/office/officeart/2005/8/layout/hProcess11"/>
    <dgm:cxn modelId="{20F47B76-C572-4696-82F3-0E32B8864FD8}" type="presParOf" srcId="{50ADE340-7C82-4AD8-8F7D-0A59A2592AFD}" destId="{153E642E-0CAB-4027-A7CD-248E0642BDE3}" srcOrd="8" destOrd="0" presId="urn:microsoft.com/office/officeart/2005/8/layout/hProcess11"/>
    <dgm:cxn modelId="{219FEED2-18EF-4845-A299-0E89CCB28452}" type="presParOf" srcId="{153E642E-0CAB-4027-A7CD-248E0642BDE3}" destId="{A65F460D-A71B-45E4-898F-BB635E981E94}" srcOrd="0" destOrd="0" presId="urn:microsoft.com/office/officeart/2005/8/layout/hProcess11"/>
    <dgm:cxn modelId="{D3A78873-23EB-4DCE-9440-728E788AA82E}" type="presParOf" srcId="{153E642E-0CAB-4027-A7CD-248E0642BDE3}" destId="{4D704AE7-07EE-4CF1-8775-07A03E4704C2}" srcOrd="1" destOrd="0" presId="urn:microsoft.com/office/officeart/2005/8/layout/hProcess11"/>
    <dgm:cxn modelId="{0504336D-515F-4156-8901-46B54381F551}" type="presParOf" srcId="{153E642E-0CAB-4027-A7CD-248E0642BDE3}" destId="{6F11C920-5A02-430F-871B-93CB0EE0D50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428FA-E609-4EF0-97F9-8C78D818D878}">
      <dsp:nvSpPr>
        <dsp:cNvPr id="0" name=""/>
        <dsp:cNvSpPr/>
      </dsp:nvSpPr>
      <dsp:spPr>
        <a:xfrm>
          <a:off x="0" y="639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1. Work</a:t>
          </a:r>
          <a:r>
            <a:rPr lang="es-ES" sz="1500" kern="1200"/>
            <a:t> </a:t>
          </a:r>
          <a:r>
            <a:rPr lang="es-ES" sz="1500" kern="1200" err="1"/>
            <a:t>team</a:t>
          </a:r>
          <a:r>
            <a:rPr lang="es-ES" sz="1500" kern="1200"/>
            <a:t> </a:t>
          </a:r>
          <a:r>
            <a:rPr lang="es-ES" sz="1500" kern="1200" err="1"/>
            <a:t>motivation</a:t>
          </a:r>
          <a:endParaRPr lang="es-ES" sz="1500" b="0" i="0" u="none" strike="noStrike" kern="1200" cap="none" baseline="0" noProof="0" err="1">
            <a:latin typeface="Arial"/>
            <a:cs typeface="Arial"/>
          </a:endParaRPr>
        </a:p>
      </dsp:txBody>
      <dsp:txXfrm>
        <a:off x="27843" y="91807"/>
        <a:ext cx="6931710" cy="514689"/>
      </dsp:txXfrm>
    </dsp:sp>
    <dsp:sp modelId="{12260022-4B18-4637-B75D-1CEB101FB00B}">
      <dsp:nvSpPr>
        <dsp:cNvPr id="0" name=""/>
        <dsp:cNvSpPr/>
      </dsp:nvSpPr>
      <dsp:spPr>
        <a:xfrm>
          <a:off x="0" y="634339"/>
          <a:ext cx="6987396"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t>Background</a:t>
          </a:r>
          <a:r>
            <a:rPr lang="es-ES" sz="1200" kern="1200"/>
            <a:t> Air </a:t>
          </a:r>
          <a:r>
            <a:rPr lang="es-ES" sz="1200" kern="1200" err="1"/>
            <a:t>Force</a:t>
          </a:r>
          <a:r>
            <a:rPr lang="es-ES" sz="1200" kern="1200"/>
            <a:t> Colombia WRF -&gt; WRFDA</a:t>
          </a:r>
        </a:p>
      </dsp:txBody>
      <dsp:txXfrm>
        <a:off x="0" y="634339"/>
        <a:ext cx="6987396" cy="248400"/>
      </dsp:txXfrm>
    </dsp:sp>
    <dsp:sp modelId="{8EC91813-1CF5-44E2-86A0-58E2244A5F41}">
      <dsp:nvSpPr>
        <dsp:cNvPr id="0" name=""/>
        <dsp:cNvSpPr/>
      </dsp:nvSpPr>
      <dsp:spPr>
        <a:xfrm>
          <a:off x="0" y="8827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2. Methodology</a:t>
          </a:r>
          <a:endParaRPr lang="es-ES" sz="1500" kern="1200"/>
        </a:p>
      </dsp:txBody>
      <dsp:txXfrm>
        <a:off x="27843" y="910582"/>
        <a:ext cx="6931710" cy="514689"/>
      </dsp:txXfrm>
    </dsp:sp>
    <dsp:sp modelId="{349E31B3-09D6-4E12-8155-B54DFAAB65A6}">
      <dsp:nvSpPr>
        <dsp:cNvPr id="0" name=""/>
        <dsp:cNvSpPr/>
      </dsp:nvSpPr>
      <dsp:spPr>
        <a:xfrm>
          <a:off x="0" y="1453114"/>
          <a:ext cx="6987396" cy="58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a:t>WRF</a:t>
          </a:r>
          <a:r>
            <a:rPr lang="es-ES" sz="1200" kern="1200">
              <a:latin typeface="Arial"/>
            </a:rPr>
            <a:t> </a:t>
          </a:r>
          <a:r>
            <a:rPr lang="es-ES" sz="1200" kern="1200" err="1">
              <a:latin typeface="Arial"/>
            </a:rPr>
            <a:t>configuration</a:t>
          </a:r>
          <a:r>
            <a:rPr lang="es-ES" sz="1200" kern="1200"/>
            <a:t> </a:t>
          </a:r>
          <a:r>
            <a:rPr lang="es-ES" sz="1200" kern="1200" err="1"/>
            <a:t>used</a:t>
          </a:r>
          <a:endParaRPr lang="es-ES" sz="1200" kern="1200">
            <a:latin typeface="Arial"/>
          </a:endParaRPr>
        </a:p>
        <a:p>
          <a:pPr marL="114300" lvl="1" indent="-114300" algn="l" defTabSz="533400">
            <a:lnSpc>
              <a:spcPct val="90000"/>
            </a:lnSpc>
            <a:spcBef>
              <a:spcPct val="0"/>
            </a:spcBef>
            <a:spcAft>
              <a:spcPct val="20000"/>
            </a:spcAft>
            <a:buChar char="•"/>
          </a:pPr>
          <a:r>
            <a:rPr lang="es-ES" sz="1200" kern="1200"/>
            <a:t> </a:t>
          </a:r>
          <a:r>
            <a:rPr lang="es-ES" sz="1200" kern="1200" err="1"/>
            <a:t>Description</a:t>
          </a:r>
          <a:r>
            <a:rPr lang="es-ES" sz="1200" kern="1200"/>
            <a:t> </a:t>
          </a:r>
          <a:r>
            <a:rPr lang="es-ES" sz="1200" kern="1200" err="1"/>
            <a:t>of</a:t>
          </a:r>
          <a:r>
            <a:rPr lang="es-ES" sz="1200" kern="1200"/>
            <a:t> data </a:t>
          </a:r>
          <a:r>
            <a:rPr lang="es-ES" sz="1200" kern="1200" err="1"/>
            <a:t>sources</a:t>
          </a:r>
          <a:r>
            <a:rPr lang="es-ES" sz="1200" kern="1200"/>
            <a:t> </a:t>
          </a:r>
          <a:r>
            <a:rPr lang="es-ES" sz="1200" kern="1200" err="1"/>
            <a:t>to</a:t>
          </a:r>
          <a:r>
            <a:rPr lang="es-ES" sz="1200" kern="1200"/>
            <a:t> be </a:t>
          </a:r>
          <a:r>
            <a:rPr lang="es-ES" sz="1200" kern="1200" err="1"/>
            <a:t>used</a:t>
          </a:r>
          <a:endParaRPr lang="es-ES" sz="1200" kern="1200"/>
        </a:p>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latin typeface="Arial"/>
            </a:rPr>
            <a:t>Description</a:t>
          </a:r>
          <a:r>
            <a:rPr lang="es-ES" sz="1200" kern="1200"/>
            <a:t> </a:t>
          </a:r>
          <a:r>
            <a:rPr lang="es-ES" sz="1200" kern="1200" err="1"/>
            <a:t>of</a:t>
          </a:r>
          <a:r>
            <a:rPr lang="es-ES" sz="1200" kern="1200"/>
            <a:t> </a:t>
          </a:r>
          <a:r>
            <a:rPr lang="es-ES" sz="1200" kern="1200" err="1"/>
            <a:t>the</a:t>
          </a:r>
          <a:r>
            <a:rPr lang="es-ES" sz="1200" kern="1200"/>
            <a:t> </a:t>
          </a:r>
          <a:r>
            <a:rPr lang="es-ES" sz="1200" kern="1200" err="1">
              <a:latin typeface="Arial"/>
            </a:rPr>
            <a:t>evaluation</a:t>
          </a:r>
          <a:r>
            <a:rPr lang="es-ES" sz="1200" kern="1200">
              <a:latin typeface="Arial"/>
            </a:rPr>
            <a:t> </a:t>
          </a:r>
          <a:r>
            <a:rPr lang="es-ES" sz="1200" kern="1200" err="1">
              <a:latin typeface="Arial"/>
            </a:rPr>
            <a:t>procedure</a:t>
          </a:r>
          <a:endParaRPr lang="es-ES" sz="1200" kern="1200"/>
        </a:p>
      </dsp:txBody>
      <dsp:txXfrm>
        <a:off x="0" y="1453114"/>
        <a:ext cx="6987396" cy="589950"/>
      </dsp:txXfrm>
    </dsp:sp>
    <dsp:sp modelId="{E7C8AE64-8CD7-4367-97C9-1EE299223AC7}">
      <dsp:nvSpPr>
        <dsp:cNvPr id="0" name=""/>
        <dsp:cNvSpPr/>
      </dsp:nvSpPr>
      <dsp:spPr>
        <a:xfrm>
          <a:off x="0" y="20430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3. Preliminary</a:t>
          </a:r>
          <a:r>
            <a:rPr lang="es-ES" sz="1500" kern="1200"/>
            <a:t> results of the WRFDA-FAC operating model validation experiments.</a:t>
          </a:r>
          <a:endParaRPr lang="es-ES" sz="1500" kern="1200">
            <a:latin typeface="Arial"/>
          </a:endParaRPr>
        </a:p>
      </dsp:txBody>
      <dsp:txXfrm>
        <a:off x="27843" y="2070907"/>
        <a:ext cx="6931710" cy="514689"/>
      </dsp:txXfrm>
    </dsp:sp>
    <dsp:sp modelId="{08FAEC77-E273-42C0-8533-A2401EBD9F5E}">
      <dsp:nvSpPr>
        <dsp:cNvPr id="0" name=""/>
        <dsp:cNvSpPr/>
      </dsp:nvSpPr>
      <dsp:spPr>
        <a:xfrm>
          <a:off x="0" y="26566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4. Current</a:t>
          </a:r>
          <a:r>
            <a:rPr lang="es-ES" sz="1500" kern="1200"/>
            <a:t> and future job.</a:t>
          </a:r>
          <a:endParaRPr lang="es-ES" sz="1500" kern="1200">
            <a:latin typeface="Arial"/>
          </a:endParaRPr>
        </a:p>
      </dsp:txBody>
      <dsp:txXfrm>
        <a:off x="27843" y="2684482"/>
        <a:ext cx="6931710" cy="514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968BD-2EAB-4CE0-B0CE-FC0338D8349D}">
      <dsp:nvSpPr>
        <dsp:cNvPr id="0" name=""/>
        <dsp:cNvSpPr/>
      </dsp:nvSpPr>
      <dsp:spPr>
        <a:xfrm>
          <a:off x="0" y="1097279"/>
          <a:ext cx="4572000" cy="1463040"/>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C3BA6-3F6E-4D9D-A2CC-4E82DC33F98E}">
      <dsp:nvSpPr>
        <dsp:cNvPr id="0" name=""/>
        <dsp:cNvSpPr/>
      </dsp:nvSpPr>
      <dsp:spPr>
        <a:xfrm>
          <a:off x="1808"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b="0" i="0" u="none" strike="noStrike" kern="1200" cap="none" baseline="0" noProof="0">
              <a:solidFill>
                <a:srgbClr val="010000"/>
              </a:solidFill>
              <a:latin typeface="Arial"/>
              <a:cs typeface="Arial"/>
            </a:rPr>
            <a:t>SIMFAC </a:t>
          </a:r>
          <a:br>
            <a:rPr lang="es-CO" sz="800" b="0" i="0" u="none" strike="noStrike" kern="1200" cap="none" baseline="0" noProof="0">
              <a:solidFill>
                <a:srgbClr val="010000"/>
              </a:solidFill>
              <a:latin typeface="Arial"/>
              <a:cs typeface="Arial"/>
            </a:rPr>
          </a:br>
          <a:r>
            <a:rPr lang="es-CO" sz="800" b="0" i="0" u="none" strike="noStrike" kern="1200" cap="none" baseline="0" noProof="0">
              <a:solidFill>
                <a:srgbClr val="010000"/>
              </a:solidFill>
              <a:latin typeface="Arial"/>
              <a:cs typeface="Arial"/>
            </a:rPr>
            <a:t>WRF 2.1 </a:t>
          </a:r>
          <a:br>
            <a:rPr lang="es-CO" sz="800" b="0" i="0" u="none" strike="noStrike" kern="1200" cap="none" baseline="0" noProof="0">
              <a:solidFill>
                <a:srgbClr val="010000"/>
              </a:solidFill>
              <a:latin typeface="Arial"/>
              <a:cs typeface="Arial"/>
            </a:rPr>
          </a:br>
          <a:r>
            <a:rPr lang="es-CO" sz="800" b="1" i="0" u="none" strike="noStrike" kern="1200" cap="none" baseline="0" noProof="0">
              <a:solidFill>
                <a:srgbClr val="010000"/>
              </a:solidFill>
              <a:latin typeface="Arial"/>
              <a:cs typeface="Arial"/>
            </a:rPr>
            <a:t>2006</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Assimilation</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of</a:t>
          </a:r>
          <a:r>
            <a:rPr lang="es-CO" sz="800" b="0" i="0" u="none" strike="noStrike" kern="1200" cap="none" baseline="0" noProof="0">
              <a:solidFill>
                <a:srgbClr val="010000"/>
              </a:solidFill>
              <a:latin typeface="Arial"/>
              <a:cs typeface="Arial"/>
            </a:rPr>
            <a:t> METAR and SYNOP</a:t>
          </a:r>
        </a:p>
      </dsp:txBody>
      <dsp:txXfrm>
        <a:off x="1808" y="0"/>
        <a:ext cx="790612" cy="1463040"/>
      </dsp:txXfrm>
    </dsp:sp>
    <dsp:sp modelId="{ABE30A12-B981-4FAA-A94D-BA70492E736D}">
      <dsp:nvSpPr>
        <dsp:cNvPr id="0" name=""/>
        <dsp:cNvSpPr/>
      </dsp:nvSpPr>
      <dsp:spPr>
        <a:xfrm>
          <a:off x="214234"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2AD10E-B6E2-4659-AA53-2485049EF5EA}">
      <dsp:nvSpPr>
        <dsp:cNvPr id="0" name=""/>
        <dsp:cNvSpPr/>
      </dsp:nvSpPr>
      <dsp:spPr>
        <a:xfrm>
          <a:off x="831951"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2.1 </a:t>
          </a:r>
          <a:br>
            <a:rPr lang="es-CO" sz="800" kern="1200">
              <a:latin typeface="Arial"/>
            </a:rPr>
          </a:br>
          <a:r>
            <a:rPr lang="es-CO" sz="800" kern="1200">
              <a:latin typeface="Arial"/>
            </a:rPr>
            <a:t> WRF 3.3</a:t>
          </a:r>
          <a:br>
            <a:rPr lang="es-CO" sz="800" kern="1200">
              <a:latin typeface="Arial"/>
            </a:rPr>
          </a:br>
          <a:r>
            <a:rPr lang="es-CO" sz="800" kern="1200">
              <a:latin typeface="Arial"/>
            </a:rPr>
            <a:t> </a:t>
          </a:r>
          <a:r>
            <a:rPr lang="es-CO" sz="800" b="1" kern="1200">
              <a:latin typeface="Arial"/>
            </a:rPr>
            <a:t>2012</a:t>
          </a:r>
          <a:endParaRPr lang="es-CO" sz="800" b="1" kern="1200"/>
        </a:p>
      </dsp:txBody>
      <dsp:txXfrm>
        <a:off x="831951" y="2194559"/>
        <a:ext cx="790612" cy="1463040"/>
      </dsp:txXfrm>
    </dsp:sp>
    <dsp:sp modelId="{88ABA801-0F5B-4893-80B4-E3B802CEE022}">
      <dsp:nvSpPr>
        <dsp:cNvPr id="0" name=""/>
        <dsp:cNvSpPr/>
      </dsp:nvSpPr>
      <dsp:spPr>
        <a:xfrm>
          <a:off x="1044377"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55EAE7-AE9C-4764-A610-3968391A11BA}">
      <dsp:nvSpPr>
        <dsp:cNvPr id="0" name=""/>
        <dsp:cNvSpPr/>
      </dsp:nvSpPr>
      <dsp:spPr>
        <a:xfrm>
          <a:off x="166209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a:latin typeface="Arial"/>
            </a:rPr>
            <a:t>WRF 3.7</a:t>
          </a:r>
        </a:p>
        <a:p>
          <a:pPr marL="0" lvl="0" indent="0" algn="ctr" defTabSz="355600" rtl="0">
            <a:lnSpc>
              <a:spcPct val="90000"/>
            </a:lnSpc>
            <a:spcBef>
              <a:spcPct val="0"/>
            </a:spcBef>
            <a:spcAft>
              <a:spcPct val="35000"/>
            </a:spcAft>
            <a:buNone/>
          </a:pPr>
          <a:r>
            <a:rPr lang="es-CO" sz="800" kern="1200">
              <a:latin typeface="Arial"/>
            </a:rPr>
            <a:t>SOUNDING</a:t>
          </a:r>
          <a:endParaRPr lang="es-CO" sz="800" kern="1200"/>
        </a:p>
        <a:p>
          <a:pPr marL="0" lvl="0" indent="0" algn="ctr" defTabSz="355600" rtl="0">
            <a:lnSpc>
              <a:spcPct val="90000"/>
            </a:lnSpc>
            <a:spcBef>
              <a:spcPct val="0"/>
            </a:spcBef>
            <a:spcAft>
              <a:spcPct val="35000"/>
            </a:spcAft>
            <a:buNone/>
          </a:pPr>
          <a:r>
            <a:rPr lang="es-CO" sz="800" kern="1200">
              <a:latin typeface="Arial"/>
            </a:rPr>
            <a:t>Assimilation</a:t>
          </a:r>
        </a:p>
        <a:p>
          <a:pPr marL="0" lvl="0" indent="0" algn="ctr" defTabSz="355600" rtl="0">
            <a:lnSpc>
              <a:spcPct val="90000"/>
            </a:lnSpc>
            <a:spcBef>
              <a:spcPct val="0"/>
            </a:spcBef>
            <a:spcAft>
              <a:spcPct val="35000"/>
            </a:spcAft>
            <a:buNone/>
          </a:pPr>
          <a:r>
            <a:rPr lang="es-CO" sz="800" b="1" kern="1200">
              <a:latin typeface="Arial"/>
            </a:rPr>
            <a:t>2016</a:t>
          </a:r>
        </a:p>
      </dsp:txBody>
      <dsp:txXfrm>
        <a:off x="1662093" y="0"/>
        <a:ext cx="790612" cy="1463040"/>
      </dsp:txXfrm>
    </dsp:sp>
    <dsp:sp modelId="{76EDC838-4FBF-4976-8FAB-83DC497EE5B0}">
      <dsp:nvSpPr>
        <dsp:cNvPr id="0" name=""/>
        <dsp:cNvSpPr/>
      </dsp:nvSpPr>
      <dsp:spPr>
        <a:xfrm>
          <a:off x="1874519"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EE0765-1DAA-4310-8202-BA86D1474A9B}">
      <dsp:nvSpPr>
        <dsp:cNvPr id="0" name=""/>
        <dsp:cNvSpPr/>
      </dsp:nvSpPr>
      <dsp:spPr>
        <a:xfrm>
          <a:off x="2492236"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4.1</a:t>
          </a:r>
          <a:br>
            <a:rPr lang="es-CO" sz="800" kern="1200">
              <a:latin typeface="Arial"/>
            </a:rPr>
          </a:br>
          <a:r>
            <a:rPr lang="es-CO" sz="800" b="1" kern="1200">
              <a:latin typeface="Arial"/>
            </a:rPr>
            <a:t>2019</a:t>
          </a:r>
          <a:br>
            <a:rPr lang="es-CO" sz="800" kern="1200">
              <a:latin typeface="Arial"/>
            </a:rPr>
          </a:br>
          <a:r>
            <a:rPr lang="es-CO" sz="800" kern="1200" err="1">
              <a:latin typeface="Arial"/>
            </a:rPr>
            <a:t>Assimilation</a:t>
          </a:r>
          <a:r>
            <a:rPr lang="es-CO" sz="800" kern="1200">
              <a:latin typeface="Arial"/>
            </a:rPr>
            <a:t> </a:t>
          </a:r>
          <a:r>
            <a:rPr lang="es-CO" sz="800" kern="1200" err="1">
              <a:latin typeface="Arial"/>
            </a:rPr>
            <a:t>of</a:t>
          </a:r>
          <a:r>
            <a:rPr lang="es-CO" sz="800" kern="1200">
              <a:latin typeface="Arial"/>
            </a:rPr>
            <a:t> RADAR and GOES data</a:t>
          </a:r>
        </a:p>
      </dsp:txBody>
      <dsp:txXfrm>
        <a:off x="2492236" y="2194559"/>
        <a:ext cx="790612" cy="1463040"/>
      </dsp:txXfrm>
    </dsp:sp>
    <dsp:sp modelId="{F3031ADC-A8F4-4454-B5EC-6267BF68D790}">
      <dsp:nvSpPr>
        <dsp:cNvPr id="0" name=""/>
        <dsp:cNvSpPr/>
      </dsp:nvSpPr>
      <dsp:spPr>
        <a:xfrm>
          <a:off x="2704662"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5F460D-A71B-45E4-898F-BB635E981E94}">
      <dsp:nvSpPr>
        <dsp:cNvPr id="0" name=""/>
        <dsp:cNvSpPr/>
      </dsp:nvSpPr>
      <dsp:spPr>
        <a:xfrm>
          <a:off x="329325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dirty="0">
              <a:latin typeface="Arial"/>
            </a:rPr>
            <a:t>WRFDA EAFIT FAC </a:t>
          </a:r>
          <a:r>
            <a:rPr lang="es-CO" sz="800" kern="1200" dirty="0" err="1">
              <a:latin typeface="Arial"/>
            </a:rPr>
            <a:t>Validation</a:t>
          </a:r>
          <a:br>
            <a:rPr lang="es-CO" sz="800" kern="1200" dirty="0">
              <a:latin typeface="Arial"/>
            </a:rPr>
          </a:br>
          <a:r>
            <a:rPr lang="es-CO" sz="800" b="1" kern="1200" dirty="0">
              <a:latin typeface="Arial"/>
            </a:rPr>
            <a:t>2020</a:t>
          </a:r>
        </a:p>
      </dsp:txBody>
      <dsp:txXfrm>
        <a:off x="3293253" y="0"/>
        <a:ext cx="790612" cy="1463040"/>
      </dsp:txXfrm>
    </dsp:sp>
    <dsp:sp modelId="{4D704AE7-07EE-4CF1-8775-07A03E4704C2}">
      <dsp:nvSpPr>
        <dsp:cNvPr id="0" name=""/>
        <dsp:cNvSpPr/>
      </dsp:nvSpPr>
      <dsp:spPr>
        <a:xfrm>
          <a:off x="3534805"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s-CO" sz="1400" spc="-1" strike="noStrike">
                <a:solidFill>
                  <a:srgbClr val="000000"/>
                </a:solidFill>
                <a:latin typeface="Arial"/>
              </a:rPr>
              <a:t>Click to move the slide</a:t>
            </a:r>
            <a:endParaRPr b="0" lang="es-CO" sz="1400" spc="-1" strike="noStrike">
              <a:solidFill>
                <a:srgbClr val="000000"/>
              </a:solidFill>
              <a:latin typeface="Arial"/>
            </a:endParaRPr>
          </a:p>
        </p:txBody>
      </p:sp>
      <p:sp>
        <p:nvSpPr>
          <p:cNvPr id="236" name="PlaceHolder 2"/>
          <p:cNvSpPr>
            <a:spLocks noGrp="1"/>
          </p:cNvSpPr>
          <p:nvPr>
            <p:ph type="body"/>
          </p:nvPr>
        </p:nvSpPr>
        <p:spPr>
          <a:xfrm>
            <a:off x="777240" y="4777560"/>
            <a:ext cx="6217560" cy="4525920"/>
          </a:xfrm>
          <a:prstGeom prst="rect">
            <a:avLst/>
          </a:prstGeom>
        </p:spPr>
        <p:txBody>
          <a:bodyPr lIns="0" rIns="0" tIns="0" bIns="0">
            <a:noAutofit/>
          </a:bodyPr>
          <a:p>
            <a:r>
              <a:rPr b="0" lang="es-CO" sz="2000" spc="-1" strike="noStrike">
                <a:latin typeface="Arial"/>
              </a:rPr>
              <a:t>Click to edit the notes format</a:t>
            </a:r>
            <a:endParaRPr b="0" lang="es-CO" sz="2000" spc="-1" strike="noStrike">
              <a:latin typeface="Arial"/>
            </a:endParaRPr>
          </a:p>
        </p:txBody>
      </p:sp>
      <p:sp>
        <p:nvSpPr>
          <p:cNvPr id="237" name="PlaceHolder 3"/>
          <p:cNvSpPr>
            <a:spLocks noGrp="1"/>
          </p:cNvSpPr>
          <p:nvPr>
            <p:ph type="hdr"/>
          </p:nvPr>
        </p:nvSpPr>
        <p:spPr>
          <a:xfrm>
            <a:off x="0" y="0"/>
            <a:ext cx="3372840" cy="502560"/>
          </a:xfrm>
          <a:prstGeom prst="rect">
            <a:avLst/>
          </a:prstGeom>
        </p:spPr>
        <p:txBody>
          <a:bodyPr lIns="0" rIns="0" tIns="0" bIns="0">
            <a:noAutofit/>
          </a:bodyPr>
          <a:p>
            <a:r>
              <a:rPr b="0" lang="es-CO" sz="1400" spc="-1" strike="noStrike">
                <a:latin typeface="Times New Roman"/>
              </a:rPr>
              <a:t>&lt;header&gt;</a:t>
            </a:r>
            <a:endParaRPr b="0" lang="es-CO" sz="1400" spc="-1" strike="noStrike">
              <a:latin typeface="Times New Roman"/>
            </a:endParaRPr>
          </a:p>
        </p:txBody>
      </p:sp>
      <p:sp>
        <p:nvSpPr>
          <p:cNvPr id="238" name="PlaceHolder 4"/>
          <p:cNvSpPr>
            <a:spLocks noGrp="1"/>
          </p:cNvSpPr>
          <p:nvPr>
            <p:ph type="dt"/>
          </p:nvPr>
        </p:nvSpPr>
        <p:spPr>
          <a:xfrm>
            <a:off x="4399200" y="0"/>
            <a:ext cx="3372840" cy="502560"/>
          </a:xfrm>
          <a:prstGeom prst="rect">
            <a:avLst/>
          </a:prstGeom>
        </p:spPr>
        <p:txBody>
          <a:bodyPr lIns="0" rIns="0" tIns="0" bIns="0">
            <a:noAutofit/>
          </a:bodyPr>
          <a:p>
            <a:pPr algn="r"/>
            <a:r>
              <a:rPr b="0" lang="es-CO" sz="1400" spc="-1" strike="noStrike">
                <a:latin typeface="Times New Roman"/>
              </a:rPr>
              <a:t>&lt;date/time&gt;</a:t>
            </a:r>
            <a:endParaRPr b="0" lang="es-CO" sz="1400" spc="-1" strike="noStrike">
              <a:latin typeface="Times New Roman"/>
            </a:endParaRPr>
          </a:p>
        </p:txBody>
      </p:sp>
      <p:sp>
        <p:nvSpPr>
          <p:cNvPr id="239" name="PlaceHolder 5"/>
          <p:cNvSpPr>
            <a:spLocks noGrp="1"/>
          </p:cNvSpPr>
          <p:nvPr>
            <p:ph type="ftr"/>
          </p:nvPr>
        </p:nvSpPr>
        <p:spPr>
          <a:xfrm>
            <a:off x="0" y="9555480"/>
            <a:ext cx="3372840" cy="502560"/>
          </a:xfrm>
          <a:prstGeom prst="rect">
            <a:avLst/>
          </a:prstGeom>
        </p:spPr>
        <p:txBody>
          <a:bodyPr lIns="0" rIns="0" tIns="0" bIns="0" anchor="b">
            <a:noAutofit/>
          </a:bodyPr>
          <a:p>
            <a:r>
              <a:rPr b="0" lang="es-CO" sz="1400" spc="-1" strike="noStrike">
                <a:latin typeface="Times New Roman"/>
              </a:rPr>
              <a:t>&lt;footer&gt;</a:t>
            </a:r>
            <a:endParaRPr b="0" lang="es-CO" sz="1400" spc="-1" strike="noStrike">
              <a:latin typeface="Times New Roman"/>
            </a:endParaRPr>
          </a:p>
        </p:txBody>
      </p:sp>
      <p:sp>
        <p:nvSpPr>
          <p:cNvPr id="24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FA864910-61A6-4721-BCD1-CA9D810AE627}" type="slidenum">
              <a:rPr b="0" lang="es-CO" sz="1400" spc="-1" strike="noStrike">
                <a:latin typeface="Times New Roman"/>
              </a:rPr>
              <a:t>&lt;number&gt;</a:t>
            </a:fld>
            <a:endParaRPr b="0" lang="es-CO"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sldImg"/>
          </p:nvPr>
        </p:nvSpPr>
        <p:spPr>
          <a:xfrm>
            <a:off x="380880" y="685800"/>
            <a:ext cx="6095520" cy="3428640"/>
          </a:xfrm>
          <a:prstGeom prst="rect">
            <a:avLst/>
          </a:prstGeom>
        </p:spPr>
      </p:sp>
      <p:sp>
        <p:nvSpPr>
          <p:cNvPr id="65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s-CO" sz="1100" spc="-1" strike="noStrike">
                <a:latin typeface="Arial"/>
              </a:rPr>
              <a:t>Cómo hacer entender a un tomador de decisiones.  Evaluación parametrizacion microfisica del modelo. Sómos capaces de repetirla.   Evaluación de la repetición mediante métodos de evaluación </a:t>
            </a:r>
            <a:endParaRPr b="0" lang="es-CO"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PlaceHolder 1"/>
          <p:cNvSpPr>
            <a:spLocks noGrp="1"/>
          </p:cNvSpPr>
          <p:nvPr>
            <p:ph type="sldImg"/>
          </p:nvPr>
        </p:nvSpPr>
        <p:spPr>
          <a:xfrm>
            <a:off x="380880" y="685800"/>
            <a:ext cx="6095520" cy="3428640"/>
          </a:xfrm>
          <a:prstGeom prst="rect">
            <a:avLst/>
          </a:prstGeom>
        </p:spPr>
      </p:sp>
      <p:sp>
        <p:nvSpPr>
          <p:cNvPr id="661" name="PlaceHolder 2"/>
          <p:cNvSpPr>
            <a:spLocks noGrp="1"/>
          </p:cNvSpPr>
          <p:nvPr>
            <p:ph type="body"/>
          </p:nvPr>
        </p:nvSpPr>
        <p:spPr>
          <a:xfrm>
            <a:off x="685800" y="4343400"/>
            <a:ext cx="5486040" cy="4114440"/>
          </a:xfrm>
          <a:prstGeom prst="rect">
            <a:avLst/>
          </a:prstGeom>
        </p:spPr>
        <p:txBody>
          <a:bodyPr tIns="91440" bIns="91440">
            <a:noAutofit/>
          </a:bodyPr>
          <a:p>
            <a:pPr marL="158760">
              <a:lnSpc>
                <a:spcPct val="100000"/>
              </a:lnSpc>
            </a:pPr>
            <a:r>
              <a:rPr b="0" lang="es-CO" sz="1100" spc="-1" strike="noStrike">
                <a:latin typeface="Arial"/>
              </a:rPr>
              <a:t>Similitud de los resultados con respecto a radiosondeos evaluando la precipitación</a:t>
            </a:r>
            <a:endParaRPr b="0" lang="es-CO" sz="1100" spc="-1" strike="noStrike">
              <a:latin typeface="Arial"/>
            </a:endParaRPr>
          </a:p>
          <a:p>
            <a:pPr marL="158760">
              <a:lnSpc>
                <a:spcPct val="100000"/>
              </a:lnSpc>
            </a:pPr>
            <a:endParaRPr b="0" lang="es-CO" sz="1100" spc="-1" strike="noStrike">
              <a:latin typeface="Arial"/>
            </a:endParaRPr>
          </a:p>
          <a:p>
            <a:pPr marL="158760">
              <a:lnSpc>
                <a:spcPct val="100000"/>
              </a:lnSpc>
            </a:pPr>
            <a:r>
              <a:rPr b="0" lang="es-CO" sz="1100" spc="-1" strike="noStrike">
                <a:latin typeface="Arial"/>
              </a:rPr>
              <a:t>Conclusión finales de caceres relacionadas a la necesidad de ejercicios posteriores de validación cuantitativa</a:t>
            </a:r>
            <a:endParaRPr b="0" lang="es-CO"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sldImg"/>
          </p:nvPr>
        </p:nvSpPr>
        <p:spPr>
          <a:xfrm>
            <a:off x="380880" y="685800"/>
            <a:ext cx="6095520" cy="3428640"/>
          </a:xfrm>
          <a:prstGeom prst="rect">
            <a:avLst/>
          </a:prstGeom>
        </p:spPr>
      </p:sp>
      <p:sp>
        <p:nvSpPr>
          <p:cNvPr id="66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es-CO" sz="1100" spc="-1" strike="noStrike">
                <a:latin typeface="Arial"/>
              </a:rPr>
              <a:t>Algún dato sobre  operativo</a:t>
            </a:r>
            <a:endParaRPr b="0" lang="es-CO"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5" name="PlaceHolder 2"/>
          <p:cNvSpPr>
            <a:spLocks noGrp="1"/>
          </p:cNvSpPr>
          <p:nvPr>
            <p:ph type="body"/>
          </p:nvPr>
        </p:nvSpPr>
        <p:spPr>
          <a:xfrm>
            <a:off x="311760" y="115236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6" name="PlaceHolder 3"/>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8"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9"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30"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31" name="PlaceHolder 5"/>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33" name="PlaceHolder 2"/>
          <p:cNvSpPr>
            <a:spLocks noGrp="1"/>
          </p:cNvSpPr>
          <p:nvPr>
            <p:ph type="body"/>
          </p:nvPr>
        </p:nvSpPr>
        <p:spPr>
          <a:xfrm>
            <a:off x="31176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34" name="PlaceHolder 3"/>
          <p:cNvSpPr>
            <a:spLocks noGrp="1"/>
          </p:cNvSpPr>
          <p:nvPr>
            <p:ph type="body"/>
          </p:nvPr>
        </p:nvSpPr>
        <p:spPr>
          <a:xfrm>
            <a:off x="319248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35" name="PlaceHolder 4"/>
          <p:cNvSpPr>
            <a:spLocks noGrp="1"/>
          </p:cNvSpPr>
          <p:nvPr>
            <p:ph type="body"/>
          </p:nvPr>
        </p:nvSpPr>
        <p:spPr>
          <a:xfrm>
            <a:off x="607320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36" name="PlaceHolder 5"/>
          <p:cNvSpPr>
            <a:spLocks noGrp="1"/>
          </p:cNvSpPr>
          <p:nvPr>
            <p:ph type="body"/>
          </p:nvPr>
        </p:nvSpPr>
        <p:spPr>
          <a:xfrm>
            <a:off x="31176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37" name="PlaceHolder 6"/>
          <p:cNvSpPr>
            <a:spLocks noGrp="1"/>
          </p:cNvSpPr>
          <p:nvPr>
            <p:ph type="body"/>
          </p:nvPr>
        </p:nvSpPr>
        <p:spPr>
          <a:xfrm>
            <a:off x="319248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38" name="PlaceHolder 7"/>
          <p:cNvSpPr>
            <a:spLocks noGrp="1"/>
          </p:cNvSpPr>
          <p:nvPr>
            <p:ph type="body"/>
          </p:nvPr>
        </p:nvSpPr>
        <p:spPr>
          <a:xfrm>
            <a:off x="607320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43"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45" name="PlaceHolder 2"/>
          <p:cNvSpPr>
            <a:spLocks noGrp="1"/>
          </p:cNvSpPr>
          <p:nvPr>
            <p:ph type="body"/>
          </p:nvPr>
        </p:nvSpPr>
        <p:spPr>
          <a:xfrm>
            <a:off x="311760" y="1152360"/>
            <a:ext cx="852012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47"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48"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52"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53"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54"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56"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57"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58" name="PlaceHolder 4"/>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60"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61"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62" name="PlaceHolder 4"/>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64" name="PlaceHolder 2"/>
          <p:cNvSpPr>
            <a:spLocks noGrp="1"/>
          </p:cNvSpPr>
          <p:nvPr>
            <p:ph type="body"/>
          </p:nvPr>
        </p:nvSpPr>
        <p:spPr>
          <a:xfrm>
            <a:off x="311760" y="115236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65" name="PlaceHolder 3"/>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67"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68"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69"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70" name="PlaceHolder 5"/>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72" name="PlaceHolder 2"/>
          <p:cNvSpPr>
            <a:spLocks noGrp="1"/>
          </p:cNvSpPr>
          <p:nvPr>
            <p:ph type="body"/>
          </p:nvPr>
        </p:nvSpPr>
        <p:spPr>
          <a:xfrm>
            <a:off x="31176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73" name="PlaceHolder 3"/>
          <p:cNvSpPr>
            <a:spLocks noGrp="1"/>
          </p:cNvSpPr>
          <p:nvPr>
            <p:ph type="body"/>
          </p:nvPr>
        </p:nvSpPr>
        <p:spPr>
          <a:xfrm>
            <a:off x="319248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74" name="PlaceHolder 4"/>
          <p:cNvSpPr>
            <a:spLocks noGrp="1"/>
          </p:cNvSpPr>
          <p:nvPr>
            <p:ph type="body"/>
          </p:nvPr>
        </p:nvSpPr>
        <p:spPr>
          <a:xfrm>
            <a:off x="607320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75" name="PlaceHolder 5"/>
          <p:cNvSpPr>
            <a:spLocks noGrp="1"/>
          </p:cNvSpPr>
          <p:nvPr>
            <p:ph type="body"/>
          </p:nvPr>
        </p:nvSpPr>
        <p:spPr>
          <a:xfrm>
            <a:off x="31176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76" name="PlaceHolder 6"/>
          <p:cNvSpPr>
            <a:spLocks noGrp="1"/>
          </p:cNvSpPr>
          <p:nvPr>
            <p:ph type="body"/>
          </p:nvPr>
        </p:nvSpPr>
        <p:spPr>
          <a:xfrm>
            <a:off x="319248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77" name="PlaceHolder 7"/>
          <p:cNvSpPr>
            <a:spLocks noGrp="1"/>
          </p:cNvSpPr>
          <p:nvPr>
            <p:ph type="body"/>
          </p:nvPr>
        </p:nvSpPr>
        <p:spPr>
          <a:xfrm>
            <a:off x="607320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84"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86" name="PlaceHolder 2"/>
          <p:cNvSpPr>
            <a:spLocks noGrp="1"/>
          </p:cNvSpPr>
          <p:nvPr>
            <p:ph type="body"/>
          </p:nvPr>
        </p:nvSpPr>
        <p:spPr>
          <a:xfrm>
            <a:off x="311760" y="1152360"/>
            <a:ext cx="852012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88"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89"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6" name="PlaceHolder 2"/>
          <p:cNvSpPr>
            <a:spLocks noGrp="1"/>
          </p:cNvSpPr>
          <p:nvPr>
            <p:ph type="body"/>
          </p:nvPr>
        </p:nvSpPr>
        <p:spPr>
          <a:xfrm>
            <a:off x="311760" y="1152360"/>
            <a:ext cx="852012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93"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94"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95"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97"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98"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99" name="PlaceHolder 4"/>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01"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02"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03" name="PlaceHolder 4"/>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05" name="PlaceHolder 2"/>
          <p:cNvSpPr>
            <a:spLocks noGrp="1"/>
          </p:cNvSpPr>
          <p:nvPr>
            <p:ph type="body"/>
          </p:nvPr>
        </p:nvSpPr>
        <p:spPr>
          <a:xfrm>
            <a:off x="311760" y="115236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06" name="PlaceHolder 3"/>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08"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09"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10"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11" name="PlaceHolder 5"/>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13" name="PlaceHolder 2"/>
          <p:cNvSpPr>
            <a:spLocks noGrp="1"/>
          </p:cNvSpPr>
          <p:nvPr>
            <p:ph type="body"/>
          </p:nvPr>
        </p:nvSpPr>
        <p:spPr>
          <a:xfrm>
            <a:off x="31176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14" name="PlaceHolder 3"/>
          <p:cNvSpPr>
            <a:spLocks noGrp="1"/>
          </p:cNvSpPr>
          <p:nvPr>
            <p:ph type="body"/>
          </p:nvPr>
        </p:nvSpPr>
        <p:spPr>
          <a:xfrm>
            <a:off x="319248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15" name="PlaceHolder 4"/>
          <p:cNvSpPr>
            <a:spLocks noGrp="1"/>
          </p:cNvSpPr>
          <p:nvPr>
            <p:ph type="body"/>
          </p:nvPr>
        </p:nvSpPr>
        <p:spPr>
          <a:xfrm>
            <a:off x="607320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16" name="PlaceHolder 5"/>
          <p:cNvSpPr>
            <a:spLocks noGrp="1"/>
          </p:cNvSpPr>
          <p:nvPr>
            <p:ph type="body"/>
          </p:nvPr>
        </p:nvSpPr>
        <p:spPr>
          <a:xfrm>
            <a:off x="31176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17" name="PlaceHolder 6"/>
          <p:cNvSpPr>
            <a:spLocks noGrp="1"/>
          </p:cNvSpPr>
          <p:nvPr>
            <p:ph type="body"/>
          </p:nvPr>
        </p:nvSpPr>
        <p:spPr>
          <a:xfrm>
            <a:off x="319248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18" name="PlaceHolder 7"/>
          <p:cNvSpPr>
            <a:spLocks noGrp="1"/>
          </p:cNvSpPr>
          <p:nvPr>
            <p:ph type="body"/>
          </p:nvPr>
        </p:nvSpPr>
        <p:spPr>
          <a:xfrm>
            <a:off x="607320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23"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25" name="PlaceHolder 2"/>
          <p:cNvSpPr>
            <a:spLocks noGrp="1"/>
          </p:cNvSpPr>
          <p:nvPr>
            <p:ph type="body"/>
          </p:nvPr>
        </p:nvSpPr>
        <p:spPr>
          <a:xfrm>
            <a:off x="311760" y="1152360"/>
            <a:ext cx="852012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8"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9"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27"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128"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32"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33"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134"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36"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137"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38" name="PlaceHolder 4"/>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40"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41"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42" name="PlaceHolder 4"/>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44" name="PlaceHolder 2"/>
          <p:cNvSpPr>
            <a:spLocks noGrp="1"/>
          </p:cNvSpPr>
          <p:nvPr>
            <p:ph type="body"/>
          </p:nvPr>
        </p:nvSpPr>
        <p:spPr>
          <a:xfrm>
            <a:off x="311760" y="115236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45" name="PlaceHolder 3"/>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47"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48"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49"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50" name="PlaceHolder 5"/>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52" name="PlaceHolder 2"/>
          <p:cNvSpPr>
            <a:spLocks noGrp="1"/>
          </p:cNvSpPr>
          <p:nvPr>
            <p:ph type="body"/>
          </p:nvPr>
        </p:nvSpPr>
        <p:spPr>
          <a:xfrm>
            <a:off x="31176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53" name="PlaceHolder 3"/>
          <p:cNvSpPr>
            <a:spLocks noGrp="1"/>
          </p:cNvSpPr>
          <p:nvPr>
            <p:ph type="body"/>
          </p:nvPr>
        </p:nvSpPr>
        <p:spPr>
          <a:xfrm>
            <a:off x="319248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54" name="PlaceHolder 4"/>
          <p:cNvSpPr>
            <a:spLocks noGrp="1"/>
          </p:cNvSpPr>
          <p:nvPr>
            <p:ph type="body"/>
          </p:nvPr>
        </p:nvSpPr>
        <p:spPr>
          <a:xfrm>
            <a:off x="607320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55" name="PlaceHolder 5"/>
          <p:cNvSpPr>
            <a:spLocks noGrp="1"/>
          </p:cNvSpPr>
          <p:nvPr>
            <p:ph type="body"/>
          </p:nvPr>
        </p:nvSpPr>
        <p:spPr>
          <a:xfrm>
            <a:off x="31176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56" name="PlaceHolder 6"/>
          <p:cNvSpPr>
            <a:spLocks noGrp="1"/>
          </p:cNvSpPr>
          <p:nvPr>
            <p:ph type="body"/>
          </p:nvPr>
        </p:nvSpPr>
        <p:spPr>
          <a:xfrm>
            <a:off x="319248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57" name="PlaceHolder 7"/>
          <p:cNvSpPr>
            <a:spLocks noGrp="1"/>
          </p:cNvSpPr>
          <p:nvPr>
            <p:ph type="body"/>
          </p:nvPr>
        </p:nvSpPr>
        <p:spPr>
          <a:xfrm>
            <a:off x="607320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62"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64" name="PlaceHolder 2"/>
          <p:cNvSpPr>
            <a:spLocks noGrp="1"/>
          </p:cNvSpPr>
          <p:nvPr>
            <p:ph type="body"/>
          </p:nvPr>
        </p:nvSpPr>
        <p:spPr>
          <a:xfrm>
            <a:off x="311760" y="1152360"/>
            <a:ext cx="852012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66"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167"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71"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72"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173"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75"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176"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77" name="PlaceHolder 4"/>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79"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80"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81" name="PlaceHolder 4"/>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83" name="PlaceHolder 2"/>
          <p:cNvSpPr>
            <a:spLocks noGrp="1"/>
          </p:cNvSpPr>
          <p:nvPr>
            <p:ph type="body"/>
          </p:nvPr>
        </p:nvSpPr>
        <p:spPr>
          <a:xfrm>
            <a:off x="311760" y="115236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84" name="PlaceHolder 3"/>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86"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87"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88"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89" name="PlaceHolder 5"/>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91" name="PlaceHolder 2"/>
          <p:cNvSpPr>
            <a:spLocks noGrp="1"/>
          </p:cNvSpPr>
          <p:nvPr>
            <p:ph type="body"/>
          </p:nvPr>
        </p:nvSpPr>
        <p:spPr>
          <a:xfrm>
            <a:off x="31176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92" name="PlaceHolder 3"/>
          <p:cNvSpPr>
            <a:spLocks noGrp="1"/>
          </p:cNvSpPr>
          <p:nvPr>
            <p:ph type="body"/>
          </p:nvPr>
        </p:nvSpPr>
        <p:spPr>
          <a:xfrm>
            <a:off x="319248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93" name="PlaceHolder 4"/>
          <p:cNvSpPr>
            <a:spLocks noGrp="1"/>
          </p:cNvSpPr>
          <p:nvPr>
            <p:ph type="body"/>
          </p:nvPr>
        </p:nvSpPr>
        <p:spPr>
          <a:xfrm>
            <a:off x="607320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94" name="PlaceHolder 5"/>
          <p:cNvSpPr>
            <a:spLocks noGrp="1"/>
          </p:cNvSpPr>
          <p:nvPr>
            <p:ph type="body"/>
          </p:nvPr>
        </p:nvSpPr>
        <p:spPr>
          <a:xfrm>
            <a:off x="31176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95" name="PlaceHolder 6"/>
          <p:cNvSpPr>
            <a:spLocks noGrp="1"/>
          </p:cNvSpPr>
          <p:nvPr>
            <p:ph type="body"/>
          </p:nvPr>
        </p:nvSpPr>
        <p:spPr>
          <a:xfrm>
            <a:off x="319248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96" name="PlaceHolder 7"/>
          <p:cNvSpPr>
            <a:spLocks noGrp="1"/>
          </p:cNvSpPr>
          <p:nvPr>
            <p:ph type="body"/>
          </p:nvPr>
        </p:nvSpPr>
        <p:spPr>
          <a:xfrm>
            <a:off x="607320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00"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02" name="PlaceHolder 2"/>
          <p:cNvSpPr>
            <a:spLocks noGrp="1"/>
          </p:cNvSpPr>
          <p:nvPr>
            <p:ph type="body"/>
          </p:nvPr>
        </p:nvSpPr>
        <p:spPr>
          <a:xfrm>
            <a:off x="311760" y="1152360"/>
            <a:ext cx="852012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04"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205"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7"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es-CO"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09"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10"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211"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13"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214"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15" name="PlaceHolder 4"/>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17"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18"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19" name="PlaceHolder 4"/>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3"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4" name="PlaceHolder 3"/>
          <p:cNvSpPr>
            <a:spLocks noGrp="1"/>
          </p:cNvSpPr>
          <p:nvPr>
            <p:ph type="body"/>
          </p:nvPr>
        </p:nvSpPr>
        <p:spPr>
          <a:xfrm>
            <a:off x="467784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15"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21" name="PlaceHolder 2"/>
          <p:cNvSpPr>
            <a:spLocks noGrp="1"/>
          </p:cNvSpPr>
          <p:nvPr>
            <p:ph type="body"/>
          </p:nvPr>
        </p:nvSpPr>
        <p:spPr>
          <a:xfrm>
            <a:off x="311760" y="115236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22" name="PlaceHolder 3"/>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24"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25"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26" name="PlaceHolder 4"/>
          <p:cNvSpPr>
            <a:spLocks noGrp="1"/>
          </p:cNvSpPr>
          <p:nvPr>
            <p:ph type="body"/>
          </p:nvPr>
        </p:nvSpPr>
        <p:spPr>
          <a:xfrm>
            <a:off x="31176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27" name="PlaceHolder 5"/>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29" name="PlaceHolder 2"/>
          <p:cNvSpPr>
            <a:spLocks noGrp="1"/>
          </p:cNvSpPr>
          <p:nvPr>
            <p:ph type="body"/>
          </p:nvPr>
        </p:nvSpPr>
        <p:spPr>
          <a:xfrm>
            <a:off x="31176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30" name="PlaceHolder 3"/>
          <p:cNvSpPr>
            <a:spLocks noGrp="1"/>
          </p:cNvSpPr>
          <p:nvPr>
            <p:ph type="body"/>
          </p:nvPr>
        </p:nvSpPr>
        <p:spPr>
          <a:xfrm>
            <a:off x="319248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31" name="PlaceHolder 4"/>
          <p:cNvSpPr>
            <a:spLocks noGrp="1"/>
          </p:cNvSpPr>
          <p:nvPr>
            <p:ph type="body"/>
          </p:nvPr>
        </p:nvSpPr>
        <p:spPr>
          <a:xfrm>
            <a:off x="6073200" y="115236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32" name="PlaceHolder 5"/>
          <p:cNvSpPr>
            <a:spLocks noGrp="1"/>
          </p:cNvSpPr>
          <p:nvPr>
            <p:ph type="body"/>
          </p:nvPr>
        </p:nvSpPr>
        <p:spPr>
          <a:xfrm>
            <a:off x="31176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33" name="PlaceHolder 6"/>
          <p:cNvSpPr>
            <a:spLocks noGrp="1"/>
          </p:cNvSpPr>
          <p:nvPr>
            <p:ph type="body"/>
          </p:nvPr>
        </p:nvSpPr>
        <p:spPr>
          <a:xfrm>
            <a:off x="319248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34" name="PlaceHolder 7"/>
          <p:cNvSpPr>
            <a:spLocks noGrp="1"/>
          </p:cNvSpPr>
          <p:nvPr>
            <p:ph type="body"/>
          </p:nvPr>
        </p:nvSpPr>
        <p:spPr>
          <a:xfrm>
            <a:off x="6073200" y="2936880"/>
            <a:ext cx="274320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17" name="PlaceHolder 2"/>
          <p:cNvSpPr>
            <a:spLocks noGrp="1"/>
          </p:cNvSpPr>
          <p:nvPr>
            <p:ph type="body"/>
          </p:nvPr>
        </p:nvSpPr>
        <p:spPr>
          <a:xfrm>
            <a:off x="311760" y="1152360"/>
            <a:ext cx="4157640" cy="3416040"/>
          </a:xfrm>
          <a:prstGeom prst="rect">
            <a:avLst/>
          </a:prstGeom>
        </p:spPr>
        <p:txBody>
          <a:bodyPr lIns="0" rIns="0" tIns="0" bIns="0">
            <a:normAutofit/>
          </a:bodyPr>
          <a:p>
            <a:endParaRPr b="0" lang="es-CO" sz="1400" spc="-1" strike="noStrike">
              <a:solidFill>
                <a:srgbClr val="000000"/>
              </a:solidFill>
              <a:latin typeface="Arial"/>
            </a:endParaRPr>
          </a:p>
        </p:txBody>
      </p:sp>
      <p:sp>
        <p:nvSpPr>
          <p:cNvPr id="18"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19" name="PlaceHolder 4"/>
          <p:cNvSpPr>
            <a:spLocks noGrp="1"/>
          </p:cNvSpPr>
          <p:nvPr>
            <p:ph type="body"/>
          </p:nvPr>
        </p:nvSpPr>
        <p:spPr>
          <a:xfrm>
            <a:off x="4677840" y="293688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es-CO" sz="1400" spc="-1" strike="noStrike">
              <a:solidFill>
                <a:srgbClr val="000000"/>
              </a:solidFill>
              <a:latin typeface="Arial"/>
            </a:endParaRPr>
          </a:p>
        </p:txBody>
      </p:sp>
      <p:sp>
        <p:nvSpPr>
          <p:cNvPr id="21" name="PlaceHolder 2"/>
          <p:cNvSpPr>
            <a:spLocks noGrp="1"/>
          </p:cNvSpPr>
          <p:nvPr>
            <p:ph type="body"/>
          </p:nvPr>
        </p:nvSpPr>
        <p:spPr>
          <a:xfrm>
            <a:off x="31176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2" name="PlaceHolder 3"/>
          <p:cNvSpPr>
            <a:spLocks noGrp="1"/>
          </p:cNvSpPr>
          <p:nvPr>
            <p:ph type="body"/>
          </p:nvPr>
        </p:nvSpPr>
        <p:spPr>
          <a:xfrm>
            <a:off x="4677840" y="1152360"/>
            <a:ext cx="4157640" cy="1629360"/>
          </a:xfrm>
          <a:prstGeom prst="rect">
            <a:avLst/>
          </a:prstGeom>
        </p:spPr>
        <p:txBody>
          <a:bodyPr lIns="0" rIns="0" tIns="0" bIns="0">
            <a:normAutofit/>
          </a:bodyPr>
          <a:p>
            <a:endParaRPr b="0" lang="es-CO" sz="1400" spc="-1" strike="noStrike">
              <a:solidFill>
                <a:srgbClr val="000000"/>
              </a:solidFill>
              <a:latin typeface="Arial"/>
            </a:endParaRPr>
          </a:p>
        </p:txBody>
      </p:sp>
      <p:sp>
        <p:nvSpPr>
          <p:cNvPr id="23" name="PlaceHolder 4"/>
          <p:cNvSpPr>
            <a:spLocks noGrp="1"/>
          </p:cNvSpPr>
          <p:nvPr>
            <p:ph type="body"/>
          </p:nvPr>
        </p:nvSpPr>
        <p:spPr>
          <a:xfrm>
            <a:off x="311760" y="2936880"/>
            <a:ext cx="8520120" cy="1629360"/>
          </a:xfrm>
          <a:prstGeom prst="rect">
            <a:avLst/>
          </a:prstGeom>
        </p:spPr>
        <p:txBody>
          <a:bodyPr lIns="0" rIns="0" tIns="0" bIns="0">
            <a:normAutofit/>
          </a:bodyPr>
          <a:p>
            <a:endParaRPr b="0" lang="es-CO"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p:spPr>
        <p:txBody>
          <a:bodyPr tIns="91440" bIns="91440" anchor="b">
            <a:noAutofit/>
          </a:bodyPr>
          <a:p>
            <a:r>
              <a:rPr b="0" lang="es-CO" sz="5200" spc="-1" strike="noStrike">
                <a:solidFill>
                  <a:srgbClr val="000000"/>
                </a:solidFill>
                <a:latin typeface="Arial"/>
              </a:rPr>
              <a:t>Click to edit the title text </a:t>
            </a:r>
            <a:r>
              <a:rPr b="0" lang="es-CO" sz="5200" spc="-1" strike="noStrike">
                <a:solidFill>
                  <a:srgbClr val="000000"/>
                </a:solidFill>
                <a:latin typeface="Arial"/>
              </a:rPr>
              <a:t>format</a:t>
            </a:r>
            <a:endParaRPr b="0" lang="es-CO" sz="5200" spc="-1" strike="noStrike">
              <a:solidFill>
                <a:srgbClr val="000000"/>
              </a:solidFill>
              <a:latin typeface="Arial"/>
            </a:endParaRPr>
          </a:p>
        </p:txBody>
      </p:sp>
      <p:sp>
        <p:nvSpPr>
          <p:cNvPr id="1" name="PlaceHolder 2"/>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ABF5A3BF-51AE-480A-8285-7A0C085B16DD}"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1400" spc="-1" strike="noStrike">
                <a:solidFill>
                  <a:srgbClr val="000000"/>
                </a:solidFill>
                <a:latin typeface="Arial"/>
              </a:rPr>
              <a:t>Click to edit the outline text format</a:t>
            </a:r>
            <a:endParaRPr b="0" lang="es-CO"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400" spc="-1" strike="noStrike">
                <a:solidFill>
                  <a:srgbClr val="000000"/>
                </a:solidFill>
                <a:latin typeface="Arial"/>
              </a:rPr>
              <a:t>Second Outline Level</a:t>
            </a:r>
            <a:endParaRPr b="0" lang="es-CO"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400" spc="-1" strike="noStrike">
                <a:solidFill>
                  <a:srgbClr val="000000"/>
                </a:solidFill>
                <a:latin typeface="Arial"/>
              </a:rPr>
              <a:t>Third Outline Level</a:t>
            </a:r>
            <a:endParaRPr b="0" lang="es-CO"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400" spc="-1" strike="noStrike">
                <a:solidFill>
                  <a:srgbClr val="000000"/>
                </a:solidFill>
                <a:latin typeface="Arial"/>
              </a:rPr>
              <a:t>Fourth Outline Level</a:t>
            </a:r>
            <a:endParaRPr b="0" lang="es-CO"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2000" spc="-1" strike="noStrike">
                <a:solidFill>
                  <a:srgbClr val="000000"/>
                </a:solidFill>
                <a:latin typeface="Arial"/>
              </a:rPr>
              <a:t>Fifth Outline Level</a:t>
            </a:r>
            <a:endParaRPr b="0" lang="es-CO"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2000" spc="-1" strike="noStrike">
                <a:solidFill>
                  <a:srgbClr val="000000"/>
                </a:solidFill>
                <a:latin typeface="Arial"/>
              </a:rPr>
              <a:t>Sixth Outline Level</a:t>
            </a:r>
            <a:endParaRPr b="0" lang="es-CO"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2000" spc="-1" strike="noStrike">
                <a:solidFill>
                  <a:srgbClr val="000000"/>
                </a:solidFill>
                <a:latin typeface="Arial"/>
              </a:rPr>
              <a:t>Seventh Outline Level</a:t>
            </a:r>
            <a:endParaRPr b="0" lang="es-CO"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p:spPr>
        <p:txBody>
          <a:bodyPr tIns="91440" bIns="91440">
            <a:noAutofit/>
          </a:bodyPr>
          <a:p>
            <a:r>
              <a:rPr b="0" lang="es-CO" sz="2800" spc="-1" strike="noStrike">
                <a:solidFill>
                  <a:srgbClr val="000000"/>
                </a:solidFill>
                <a:latin typeface="Arial"/>
              </a:rPr>
              <a:t>Click to edit the title text format</a:t>
            </a:r>
            <a:endParaRPr b="0" lang="es-CO" sz="2800" spc="-1" strike="noStrike">
              <a:solidFill>
                <a:srgbClr val="000000"/>
              </a:solidFill>
              <a:latin typeface="Arial"/>
            </a:endParaRPr>
          </a:p>
        </p:txBody>
      </p:sp>
      <p:sp>
        <p:nvSpPr>
          <p:cNvPr id="40" name="PlaceHolder 2"/>
          <p:cNvSpPr>
            <a:spLocks noGrp="1"/>
          </p:cNvSpPr>
          <p:nvPr>
            <p:ph type="body"/>
          </p:nvPr>
        </p:nvSpPr>
        <p:spPr>
          <a:xfrm>
            <a:off x="311760" y="1152360"/>
            <a:ext cx="8520120" cy="34160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s-CO" sz="1800" spc="-1" strike="noStrike">
                <a:solidFill>
                  <a:srgbClr val="000000"/>
                </a:solidFill>
                <a:latin typeface="Arial"/>
              </a:rPr>
              <a:t>Click to edit the outline text format</a:t>
            </a:r>
            <a:endParaRPr b="0" lang="es-CO"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800" spc="-1" strike="noStrike">
                <a:solidFill>
                  <a:srgbClr val="000000"/>
                </a:solidFill>
                <a:latin typeface="Arial"/>
              </a:rPr>
              <a:t>Second Outline Level</a:t>
            </a:r>
            <a:endParaRPr b="0" lang="es-CO"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800" spc="-1" strike="noStrike">
                <a:solidFill>
                  <a:srgbClr val="000000"/>
                </a:solidFill>
                <a:latin typeface="Arial"/>
              </a:rPr>
              <a:t>Third Outline Level</a:t>
            </a:r>
            <a:endParaRPr b="0" lang="es-CO"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800" spc="-1" strike="noStrike">
                <a:solidFill>
                  <a:srgbClr val="000000"/>
                </a:solidFill>
                <a:latin typeface="Arial"/>
              </a:rPr>
              <a:t>Fourth Outline Level</a:t>
            </a:r>
            <a:endParaRPr b="0" lang="es-CO"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1800" spc="-1" strike="noStrike">
                <a:solidFill>
                  <a:srgbClr val="000000"/>
                </a:solidFill>
                <a:latin typeface="Arial"/>
              </a:rPr>
              <a:t>Fifth Outline Level</a:t>
            </a:r>
            <a:endParaRPr b="0" lang="es-CO"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1800" spc="-1" strike="noStrike">
                <a:solidFill>
                  <a:srgbClr val="000000"/>
                </a:solidFill>
                <a:latin typeface="Arial"/>
              </a:rPr>
              <a:t>Sixth Outline Level</a:t>
            </a:r>
            <a:endParaRPr b="0" lang="es-CO"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1800" spc="-1" strike="noStrike">
                <a:solidFill>
                  <a:srgbClr val="000000"/>
                </a:solidFill>
                <a:latin typeface="Arial"/>
              </a:rPr>
              <a:t>Seventh Outline Level</a:t>
            </a:r>
            <a:endParaRPr b="0" lang="es-CO" sz="1800" spc="-1" strike="noStrike">
              <a:solidFill>
                <a:srgbClr val="000000"/>
              </a:solidFill>
              <a:latin typeface="Arial"/>
            </a:endParaRPr>
          </a:p>
        </p:txBody>
      </p:sp>
      <p:sp>
        <p:nvSpPr>
          <p:cNvPr id="41" name="PlaceHolder 3"/>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3B84D1C4-A967-482F-85B6-C55968BACCF1}"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444960"/>
            <a:ext cx="8520120" cy="572400"/>
          </a:xfrm>
          <a:prstGeom prst="rect">
            <a:avLst/>
          </a:prstGeom>
        </p:spPr>
        <p:txBody>
          <a:bodyPr tIns="91440" bIns="91440">
            <a:noAutofit/>
          </a:bodyPr>
          <a:p>
            <a:pPr>
              <a:lnSpc>
                <a:spcPct val="100000"/>
              </a:lnSpc>
            </a:pPr>
            <a:r>
              <a:rPr b="0" lang="es-CO" sz="2800" spc="-1" strike="noStrike">
                <a:solidFill>
                  <a:srgbClr val="000000"/>
                </a:solidFill>
                <a:latin typeface="Arial"/>
                <a:ea typeface="Arial"/>
              </a:rPr>
              <a:t>Haga clic para modificar el estilo de título del patrón</a:t>
            </a:r>
            <a:endParaRPr b="0" lang="es-CO" sz="2800" spc="-1" strike="noStrike">
              <a:solidFill>
                <a:srgbClr val="000000"/>
              </a:solidFill>
              <a:latin typeface="Arial"/>
            </a:endParaRPr>
          </a:p>
        </p:txBody>
      </p:sp>
      <p:sp>
        <p:nvSpPr>
          <p:cNvPr id="79" name="PlaceHolder 2"/>
          <p:cNvSpPr>
            <a:spLocks noGrp="1"/>
          </p:cNvSpPr>
          <p:nvPr>
            <p:ph type="body"/>
          </p:nvPr>
        </p:nvSpPr>
        <p:spPr>
          <a:xfrm>
            <a:off x="311760" y="1152360"/>
            <a:ext cx="8520120" cy="3416040"/>
          </a:xfrm>
          <a:prstGeom prst="rect">
            <a:avLst/>
          </a:prstGeom>
        </p:spPr>
        <p:txBody>
          <a:bodyPr tIns="91440" bIns="91440">
            <a:noAutofit/>
          </a:bodyPr>
          <a:p>
            <a:pPr marL="457200" indent="-342720">
              <a:lnSpc>
                <a:spcPct val="115000"/>
              </a:lnSpc>
              <a:buClr>
                <a:srgbClr val="595959"/>
              </a:buClr>
              <a:buFont typeface="Arial"/>
              <a:buChar char="●"/>
            </a:pPr>
            <a:r>
              <a:rPr b="0" lang="es-CO" sz="1800" spc="-1" strike="noStrike">
                <a:solidFill>
                  <a:srgbClr val="595959"/>
                </a:solidFill>
                <a:latin typeface="Arial"/>
                <a:ea typeface="Arial"/>
              </a:rPr>
              <a:t>Haga clic para modificar los estilos de texto del patrón</a:t>
            </a:r>
            <a:endParaRPr b="0" lang="es-CO" sz="1800" spc="-1" strike="noStrike">
              <a:solidFill>
                <a:srgbClr val="000000"/>
              </a:solidFill>
              <a:latin typeface="Arial"/>
            </a:endParaRPr>
          </a:p>
          <a:p>
            <a:pPr lvl="1" marL="914400" indent="-317160">
              <a:lnSpc>
                <a:spcPct val="115000"/>
              </a:lnSpc>
              <a:spcBef>
                <a:spcPts val="1599"/>
              </a:spcBef>
              <a:buClr>
                <a:srgbClr val="595959"/>
              </a:buClr>
              <a:buFont typeface="Arial"/>
              <a:buChar char="○"/>
            </a:pPr>
            <a:r>
              <a:rPr b="0" lang="es-CO" sz="1400" spc="-1" strike="noStrike">
                <a:solidFill>
                  <a:srgbClr val="595959"/>
                </a:solidFill>
                <a:latin typeface="Arial"/>
                <a:ea typeface="Arial"/>
              </a:rPr>
              <a:t>Segundo nivel</a:t>
            </a:r>
            <a:endParaRPr b="0" lang="es-CO" sz="1400" spc="-1" strike="noStrike">
              <a:solidFill>
                <a:srgbClr val="000000"/>
              </a:solidFill>
              <a:latin typeface="Arial"/>
            </a:endParaRPr>
          </a:p>
          <a:p>
            <a:pPr lvl="2" marL="1371600" indent="-317160">
              <a:lnSpc>
                <a:spcPct val="115000"/>
              </a:lnSpc>
              <a:spcBef>
                <a:spcPts val="1599"/>
              </a:spcBef>
              <a:buClr>
                <a:srgbClr val="595959"/>
              </a:buClr>
              <a:buFont typeface="Arial"/>
              <a:buChar char="■"/>
            </a:pPr>
            <a:r>
              <a:rPr b="0" lang="es-CO" sz="1400" spc="-1" strike="noStrike">
                <a:solidFill>
                  <a:srgbClr val="595959"/>
                </a:solidFill>
                <a:latin typeface="Arial"/>
                <a:ea typeface="Arial"/>
              </a:rPr>
              <a:t>Tercer nivel</a:t>
            </a:r>
            <a:endParaRPr b="0" lang="es-CO" sz="1400" spc="-1" strike="noStrike">
              <a:solidFill>
                <a:srgbClr val="000000"/>
              </a:solidFill>
              <a:latin typeface="Arial"/>
            </a:endParaRPr>
          </a:p>
          <a:p>
            <a:pPr lvl="3" marL="1828800" indent="-317160">
              <a:lnSpc>
                <a:spcPct val="115000"/>
              </a:lnSpc>
              <a:spcBef>
                <a:spcPts val="1599"/>
              </a:spcBef>
              <a:buClr>
                <a:srgbClr val="595959"/>
              </a:buClr>
              <a:buFont typeface="Arial"/>
              <a:buChar char="●"/>
            </a:pPr>
            <a:r>
              <a:rPr b="0" lang="es-CO" sz="1400" spc="-1" strike="noStrike">
                <a:solidFill>
                  <a:srgbClr val="595959"/>
                </a:solidFill>
                <a:latin typeface="Arial"/>
                <a:ea typeface="Arial"/>
              </a:rPr>
              <a:t>Cuarto nivel</a:t>
            </a:r>
            <a:endParaRPr b="0" lang="es-CO" sz="1400" spc="-1" strike="noStrike">
              <a:solidFill>
                <a:srgbClr val="000000"/>
              </a:solidFill>
              <a:latin typeface="Arial"/>
            </a:endParaRPr>
          </a:p>
          <a:p>
            <a:pPr lvl="4" marL="2286000" indent="-317160">
              <a:lnSpc>
                <a:spcPct val="115000"/>
              </a:lnSpc>
              <a:spcBef>
                <a:spcPts val="1599"/>
              </a:spcBef>
              <a:buClr>
                <a:srgbClr val="595959"/>
              </a:buClr>
              <a:buFont typeface="Arial"/>
              <a:buChar char="○"/>
            </a:pPr>
            <a:r>
              <a:rPr b="0" lang="es-CO" sz="1400" spc="-1" strike="noStrike">
                <a:solidFill>
                  <a:srgbClr val="595959"/>
                </a:solidFill>
                <a:latin typeface="Arial"/>
                <a:ea typeface="Arial"/>
              </a:rPr>
              <a:t>Quinto nivel</a:t>
            </a:r>
            <a:endParaRPr b="0" lang="es-CO" sz="1400" spc="-1" strike="noStrike">
              <a:solidFill>
                <a:srgbClr val="000000"/>
              </a:solidFill>
              <a:latin typeface="Arial"/>
            </a:endParaRPr>
          </a:p>
        </p:txBody>
      </p:sp>
      <p:sp>
        <p:nvSpPr>
          <p:cNvPr id="80" name="PlaceHolder 3"/>
          <p:cNvSpPr>
            <a:spLocks noGrp="1"/>
          </p:cNvSpPr>
          <p:nvPr>
            <p:ph type="dt"/>
          </p:nvPr>
        </p:nvSpPr>
        <p:spPr>
          <a:xfrm>
            <a:off x="0" y="0"/>
            <a:ext cx="360000" cy="360000"/>
          </a:xfrm>
          <a:prstGeom prst="rect">
            <a:avLst/>
          </a:prstGeom>
        </p:spPr>
        <p:txBody>
          <a:bodyPr lIns="90000" rIns="90000" tIns="45000" bIns="45000">
            <a:noAutofit/>
          </a:bodyPr>
          <a:p>
            <a:endParaRPr b="0" lang="es-CO" sz="2400" spc="-1" strike="noStrike">
              <a:latin typeface="Times New Roman"/>
            </a:endParaRPr>
          </a:p>
        </p:txBody>
      </p:sp>
      <p:sp>
        <p:nvSpPr>
          <p:cNvPr id="81" name="PlaceHolder 4"/>
          <p:cNvSpPr>
            <a:spLocks noGrp="1"/>
          </p:cNvSpPr>
          <p:nvPr>
            <p:ph type="ftr"/>
          </p:nvPr>
        </p:nvSpPr>
        <p:spPr>
          <a:xfrm>
            <a:off x="0" y="0"/>
            <a:ext cx="360000" cy="360000"/>
          </a:xfrm>
          <a:prstGeom prst="rect">
            <a:avLst/>
          </a:prstGeom>
        </p:spPr>
        <p:txBody>
          <a:bodyPr lIns="90000" rIns="90000" tIns="45000" bIns="45000">
            <a:noAutofit/>
          </a:bodyPr>
          <a:p>
            <a:endParaRPr b="0" lang="es-CO" sz="2400" spc="-1" strike="noStrike">
              <a:latin typeface="Times New Roman"/>
            </a:endParaRPr>
          </a:p>
        </p:txBody>
      </p:sp>
      <p:sp>
        <p:nvSpPr>
          <p:cNvPr id="82" name="PlaceHolder 5"/>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65FBD117-EED9-45D9-9469-A5F8AC59479A}"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6560CE9D-223F-4F80-AFA6-B4BA170E0CB6}"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120" name="PlaceHolder 2"/>
          <p:cNvSpPr>
            <a:spLocks noGrp="1"/>
          </p:cNvSpPr>
          <p:nvPr>
            <p:ph type="title"/>
          </p:nvPr>
        </p:nvSpPr>
        <p:spPr>
          <a:xfrm>
            <a:off x="457200" y="205200"/>
            <a:ext cx="8229240" cy="858600"/>
          </a:xfrm>
          <a:prstGeom prst="rect">
            <a:avLst/>
          </a:prstGeom>
        </p:spPr>
        <p:txBody>
          <a:bodyPr lIns="0" rIns="0" tIns="0" bIns="0" anchor="ctr">
            <a:noAutofit/>
          </a:bodyPr>
          <a:p>
            <a:r>
              <a:rPr b="0" lang="es-CO" sz="1400" spc="-1" strike="noStrike">
                <a:solidFill>
                  <a:srgbClr val="000000"/>
                </a:solidFill>
                <a:latin typeface="Arial"/>
              </a:rPr>
              <a:t>Click to edit the title text format</a:t>
            </a:r>
            <a:endParaRPr b="0" lang="es-CO" sz="1400" spc="-1" strike="noStrike">
              <a:solidFill>
                <a:srgbClr val="000000"/>
              </a:solidFill>
              <a:latin typeface="Arial"/>
            </a:endParaRPr>
          </a:p>
        </p:txBody>
      </p:sp>
      <p:sp>
        <p:nvSpPr>
          <p:cNvPr id="121"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1400" spc="-1" strike="noStrike">
                <a:solidFill>
                  <a:srgbClr val="000000"/>
                </a:solidFill>
                <a:latin typeface="Arial"/>
              </a:rPr>
              <a:t>Click to edit the outline text format</a:t>
            </a:r>
            <a:endParaRPr b="0" lang="es-CO"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400" spc="-1" strike="noStrike">
                <a:solidFill>
                  <a:srgbClr val="000000"/>
                </a:solidFill>
                <a:latin typeface="Arial"/>
              </a:rPr>
              <a:t>Second Outline Level</a:t>
            </a:r>
            <a:endParaRPr b="0" lang="es-CO"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400" spc="-1" strike="noStrike">
                <a:solidFill>
                  <a:srgbClr val="000000"/>
                </a:solidFill>
                <a:latin typeface="Arial"/>
              </a:rPr>
              <a:t>Third Outline Level</a:t>
            </a:r>
            <a:endParaRPr b="0" lang="es-CO"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400" spc="-1" strike="noStrike">
                <a:solidFill>
                  <a:srgbClr val="000000"/>
                </a:solidFill>
                <a:latin typeface="Arial"/>
              </a:rPr>
              <a:t>Fourth Outline Level</a:t>
            </a:r>
            <a:endParaRPr b="0" lang="es-CO"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2000" spc="-1" strike="noStrike">
                <a:solidFill>
                  <a:srgbClr val="000000"/>
                </a:solidFill>
                <a:latin typeface="Arial"/>
              </a:rPr>
              <a:t>Fifth Outline Level</a:t>
            </a:r>
            <a:endParaRPr b="0" lang="es-CO"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2000" spc="-1" strike="noStrike">
                <a:solidFill>
                  <a:srgbClr val="000000"/>
                </a:solidFill>
                <a:latin typeface="Arial"/>
              </a:rPr>
              <a:t>Sixth Outline Level</a:t>
            </a:r>
            <a:endParaRPr b="0" lang="es-CO"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2000" spc="-1" strike="noStrike">
                <a:solidFill>
                  <a:srgbClr val="000000"/>
                </a:solidFill>
                <a:latin typeface="Arial"/>
              </a:rPr>
              <a:t>Seventh Outline Level</a:t>
            </a:r>
            <a:endParaRPr b="0" lang="es-CO"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 name="PlaceHolder 1"/>
          <p:cNvSpPr>
            <a:spLocks noGrp="1"/>
          </p:cNvSpPr>
          <p:nvPr>
            <p:ph type="title"/>
          </p:nvPr>
        </p:nvSpPr>
        <p:spPr>
          <a:xfrm>
            <a:off x="490320" y="450000"/>
            <a:ext cx="6367320" cy="4090320"/>
          </a:xfrm>
          <a:prstGeom prst="rect">
            <a:avLst/>
          </a:prstGeom>
        </p:spPr>
        <p:txBody>
          <a:bodyPr tIns="91440" bIns="91440" anchor="ctr">
            <a:noAutofit/>
          </a:bodyPr>
          <a:p>
            <a:r>
              <a:rPr b="0" lang="es-CO" sz="4800" spc="-1" strike="noStrike">
                <a:solidFill>
                  <a:srgbClr val="000000"/>
                </a:solidFill>
                <a:latin typeface="Arial"/>
              </a:rPr>
              <a:t>Click to edit the title text format</a:t>
            </a:r>
            <a:endParaRPr b="0" lang="es-CO" sz="4800" spc="-1" strike="noStrike">
              <a:solidFill>
                <a:srgbClr val="000000"/>
              </a:solidFill>
              <a:latin typeface="Arial"/>
            </a:endParaRPr>
          </a:p>
        </p:txBody>
      </p:sp>
      <p:sp>
        <p:nvSpPr>
          <p:cNvPr id="159" name="PlaceHolder 2"/>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67AA3198-2066-4484-A989-7988294CB020}"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160"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1400" spc="-1" strike="noStrike">
                <a:solidFill>
                  <a:srgbClr val="000000"/>
                </a:solidFill>
                <a:latin typeface="Arial"/>
              </a:rPr>
              <a:t>Click to edit the outline text format</a:t>
            </a:r>
            <a:endParaRPr b="0" lang="es-CO"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400" spc="-1" strike="noStrike">
                <a:solidFill>
                  <a:srgbClr val="000000"/>
                </a:solidFill>
                <a:latin typeface="Arial"/>
              </a:rPr>
              <a:t>Second Outline Level</a:t>
            </a:r>
            <a:endParaRPr b="0" lang="es-CO"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400" spc="-1" strike="noStrike">
                <a:solidFill>
                  <a:srgbClr val="000000"/>
                </a:solidFill>
                <a:latin typeface="Arial"/>
              </a:rPr>
              <a:t>Third Outline Level</a:t>
            </a:r>
            <a:endParaRPr b="0" lang="es-CO"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400" spc="-1" strike="noStrike">
                <a:solidFill>
                  <a:srgbClr val="000000"/>
                </a:solidFill>
                <a:latin typeface="Arial"/>
              </a:rPr>
              <a:t>Fourth Outline Level</a:t>
            </a:r>
            <a:endParaRPr b="0" lang="es-CO"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2000" spc="-1" strike="noStrike">
                <a:solidFill>
                  <a:srgbClr val="000000"/>
                </a:solidFill>
                <a:latin typeface="Arial"/>
              </a:rPr>
              <a:t>Fifth Outline Level</a:t>
            </a:r>
            <a:endParaRPr b="0" lang="es-CO"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2000" spc="-1" strike="noStrike">
                <a:solidFill>
                  <a:srgbClr val="000000"/>
                </a:solidFill>
                <a:latin typeface="Arial"/>
              </a:rPr>
              <a:t>Sixth Outline Level</a:t>
            </a:r>
            <a:endParaRPr b="0" lang="es-CO"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2000" spc="-1" strike="noStrike">
                <a:solidFill>
                  <a:srgbClr val="000000"/>
                </a:solidFill>
                <a:latin typeface="Arial"/>
              </a:rPr>
              <a:t>Seventh Outline Level</a:t>
            </a:r>
            <a:endParaRPr b="0" lang="es-CO"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04840"/>
            <a:ext cx="8228520" cy="858960"/>
          </a:xfrm>
          <a:prstGeom prst="rect">
            <a:avLst/>
          </a:prstGeom>
        </p:spPr>
        <p:txBody>
          <a:bodyPr lIns="0" rIns="0" tIns="0" bIns="0" anchor="ctr">
            <a:spAutoFit/>
          </a:bodyPr>
          <a:p>
            <a:r>
              <a:rPr b="0" lang="es-CO" sz="2800" spc="-1" strike="noStrike">
                <a:solidFill>
                  <a:srgbClr val="000000"/>
                </a:solidFill>
                <a:latin typeface="Arial"/>
              </a:rPr>
              <a:t>Click to edit the title text format</a:t>
            </a:r>
            <a:endParaRPr b="0" lang="es-CO" sz="2800" spc="-1" strike="noStrike">
              <a:solidFill>
                <a:srgbClr val="000000"/>
              </a:solidFill>
              <a:latin typeface="Arial"/>
            </a:endParaRPr>
          </a:p>
        </p:txBody>
      </p:sp>
      <p:sp>
        <p:nvSpPr>
          <p:cNvPr id="198" name="PlaceHolder 2"/>
          <p:cNvSpPr>
            <a:spLocks noGrp="1"/>
          </p:cNvSpPr>
          <p:nvPr>
            <p:ph type="body"/>
          </p:nvPr>
        </p:nvSpPr>
        <p:spPr>
          <a:xfrm>
            <a:off x="457200" y="1203120"/>
            <a:ext cx="8228520" cy="2982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1800" spc="-1" strike="noStrike">
                <a:solidFill>
                  <a:srgbClr val="000000"/>
                </a:solidFill>
                <a:latin typeface="Arial"/>
              </a:rPr>
              <a:t>Click to edit the outline text format</a:t>
            </a:r>
            <a:endParaRPr b="0" lang="es-CO"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CO" sz="1800" spc="-1" strike="noStrike">
                <a:solidFill>
                  <a:srgbClr val="000000"/>
                </a:solidFill>
                <a:latin typeface="Arial"/>
              </a:rPr>
              <a:t>Second Outline Level</a:t>
            </a:r>
            <a:endParaRPr b="0" lang="es-CO"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CO" sz="1800" spc="-1" strike="noStrike">
                <a:solidFill>
                  <a:srgbClr val="000000"/>
                </a:solidFill>
                <a:latin typeface="Arial"/>
              </a:rPr>
              <a:t>Third Outline Level</a:t>
            </a:r>
            <a:endParaRPr b="0" lang="es-CO"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CO" sz="1800" spc="-1" strike="noStrike">
                <a:solidFill>
                  <a:srgbClr val="000000"/>
                </a:solidFill>
                <a:latin typeface="Arial"/>
              </a:rPr>
              <a:t>Fourth Outline Level</a:t>
            </a:r>
            <a:endParaRPr b="0" lang="es-CO"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CO" sz="1800" spc="-1" strike="noStrike">
                <a:solidFill>
                  <a:srgbClr val="000000"/>
                </a:solidFill>
                <a:latin typeface="Arial"/>
              </a:rPr>
              <a:t>Fifth Outline Level</a:t>
            </a:r>
            <a:endParaRPr b="0" lang="es-CO"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CO" sz="1800" spc="-1" strike="noStrike">
                <a:solidFill>
                  <a:srgbClr val="000000"/>
                </a:solidFill>
                <a:latin typeface="Arial"/>
              </a:rPr>
              <a:t>Sixth Outline Level</a:t>
            </a:r>
            <a:endParaRPr b="0" lang="es-CO"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CO" sz="1800" spc="-1" strike="noStrike">
                <a:solidFill>
                  <a:srgbClr val="000000"/>
                </a:solidFill>
                <a:latin typeface="Arial"/>
              </a:rPr>
              <a:t>Seventh Outline Level</a:t>
            </a:r>
            <a:endParaRPr b="0" lang="es-CO"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github.com/ayarceb/WRFDA_FAC_EAFIT" TargetMode="External"/><Relationship Id="rId3" Type="http://schemas.openxmlformats.org/officeDocument/2006/relationships/hyperlink" Target="https://eafit-my.sharepoint.com/:f:/g/personal/ayarceb_eafit_edu_co/EuHk4-UZVQ9JqayzFwaCUfgBVkQnS9kbxWZGwNJvaX9uLg" TargetMode="External"/><Relationship Id="rId4"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22.gif"/><Relationship Id="rId2" Type="http://schemas.openxmlformats.org/officeDocument/2006/relationships/image" Target="../media/image23.gif"/><Relationship Id="rId3" Type="http://schemas.openxmlformats.org/officeDocument/2006/relationships/image" Target="../media/image24.jpeg"/><Relationship Id="rId4"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jpeg"/><Relationship Id="rId4"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jpeg"/><Relationship Id="rId6" Type="http://schemas.openxmlformats.org/officeDocument/2006/relationships/image" Target="../media/image33.png"/><Relationship Id="rId7"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5.xml"/><Relationship Id="rId7"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jpeg"/><Relationship Id="rId3"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5.xml"/>
</Relationships>
</file>

<file path=ppt/slides/_rels/slide32.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5.xml"/>
</Relationships>
</file>

<file path=ppt/slides/_rels/slide33.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15.xml"/>
</Relationships>
</file>

<file path=ppt/slides/_rels/slide3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15.xml"/>
</Relationships>
</file>

<file path=ppt/slides/_rels/slide3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15.xml"/>
</Relationships>
</file>

<file path=ppt/slides/_rels/slide37.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8" Type="http://schemas.openxmlformats.org/officeDocument/2006/relationships/slideLayout" Target="../slideLayouts/slideLayout1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0.png"/><Relationship Id="rId9" Type="http://schemas.openxmlformats.org/officeDocument/2006/relationships/slideLayout" Target="../slideLayouts/slideLayout1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1.xml.rels><?xml version="1.0" encoding="UTF-8"?>
<Relationships xmlns="http://schemas.openxmlformats.org/package/2006/relationships"><Relationship Id="rId1" Type="http://schemas.openxmlformats.org/officeDocument/2006/relationships/hyperlink" Target="https://github.com/ayarceb/WRFDA_FAC_EAFIT" TargetMode="External"/><Relationship Id="rId2" Type="http://schemas.openxmlformats.org/officeDocument/2006/relationships/slideLayout" Target="../slideLayouts/slideLayout1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3.xml.rels><?xml version="1.0" encoding="UTF-8"?>
<Relationships xmlns="http://schemas.openxmlformats.org/package/2006/relationships"><Relationship Id="rId1" Type="http://schemas.openxmlformats.org/officeDocument/2006/relationships/image" Target="../media/image126.jpeg"/><Relationship Id="rId2" Type="http://schemas.openxmlformats.org/officeDocument/2006/relationships/slideLayout" Target="../slideLayouts/slideLayout6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8.xml.rels><?xml version="1.0" encoding="UTF-8"?>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microsoft.com/office/2007/relationships/diagramDrawing" Target="../diagrams/drawing4.xml"/><Relationship Id="rId6" Type="http://schemas.openxmlformats.org/officeDocument/2006/relationships/slideLayout" Target="../slideLayouts/slideLayout1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5.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slideLayout" Target="../slideLayouts/slideLayout25.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1" name="TextShape 1"/>
          <p:cNvSpPr txBox="1"/>
          <p:nvPr/>
        </p:nvSpPr>
        <p:spPr>
          <a:xfrm>
            <a:off x="392400" y="425160"/>
            <a:ext cx="8520120" cy="1021680"/>
          </a:xfrm>
          <a:prstGeom prst="rect">
            <a:avLst/>
          </a:prstGeom>
          <a:noFill/>
          <a:ln>
            <a:noFill/>
          </a:ln>
        </p:spPr>
        <p:txBody>
          <a:bodyPr tIns="91440" bIns="91440" anchor="b">
            <a:noAutofit/>
          </a:bodyPr>
          <a:p>
            <a:pPr algn="ctr">
              <a:lnSpc>
                <a:spcPct val="100000"/>
              </a:lnSpc>
            </a:pPr>
            <a:r>
              <a:rPr b="0" lang="es-CO" sz="1800" spc="-1" strike="noStrike">
                <a:solidFill>
                  <a:srgbClr val="212121"/>
                </a:solidFill>
                <a:latin typeface="Open Sans"/>
                <a:ea typeface="Arial"/>
              </a:rPr>
              <a:t>A Systematic evaluation of the operational 3D-VAR WRF model in Colombian Air Force</a:t>
            </a:r>
            <a:endParaRPr b="0" lang="es-CO" sz="1800" spc="-1" strike="noStrike">
              <a:solidFill>
                <a:srgbClr val="000000"/>
              </a:solidFill>
              <a:latin typeface="Arial"/>
            </a:endParaRPr>
          </a:p>
        </p:txBody>
      </p:sp>
      <p:sp>
        <p:nvSpPr>
          <p:cNvPr id="242" name="TextShape 2"/>
          <p:cNvSpPr txBox="1"/>
          <p:nvPr/>
        </p:nvSpPr>
        <p:spPr>
          <a:xfrm>
            <a:off x="398160" y="2524320"/>
            <a:ext cx="8520120" cy="792360"/>
          </a:xfrm>
          <a:prstGeom prst="rect">
            <a:avLst/>
          </a:prstGeom>
          <a:noFill/>
          <a:ln>
            <a:noFill/>
          </a:ln>
        </p:spPr>
        <p:txBody>
          <a:bodyPr tIns="91440" bIns="91440">
            <a:noAutofit/>
          </a:bodyPr>
          <a:p>
            <a:pPr algn="ctr">
              <a:lnSpc>
                <a:spcPct val="100000"/>
              </a:lnSpc>
            </a:pPr>
            <a:r>
              <a:rPr b="0" lang="es-CO" sz="2000" spc="-1" strike="noStrike">
                <a:solidFill>
                  <a:srgbClr val="595959"/>
                </a:solidFill>
                <a:latin typeface="Arial"/>
                <a:ea typeface="Arial"/>
              </a:rPr>
              <a:t>2nd International Workshop on Data Assimilation and decision making, Medellín, Colombia</a:t>
            </a:r>
            <a:endParaRPr b="0" lang="es-CO" sz="2000" spc="-1" strike="noStrike">
              <a:latin typeface="Arial"/>
            </a:endParaRPr>
          </a:p>
        </p:txBody>
      </p:sp>
      <p:sp>
        <p:nvSpPr>
          <p:cNvPr id="243" name="CustomShape 3"/>
          <p:cNvSpPr/>
          <p:nvPr/>
        </p:nvSpPr>
        <p:spPr>
          <a:xfrm>
            <a:off x="1706040" y="4101840"/>
            <a:ext cx="37800" cy="18720"/>
          </a:xfrm>
          <a:prstGeom prst="rect">
            <a:avLst/>
          </a:prstGeom>
          <a:noFill/>
          <a:ln>
            <a:noFill/>
          </a:ln>
        </p:spPr>
        <p:style>
          <a:lnRef idx="0"/>
          <a:fillRef idx="0"/>
          <a:effectRef idx="0"/>
          <a:fontRef idx="minor"/>
        </p:style>
      </p:sp>
      <p:sp>
        <p:nvSpPr>
          <p:cNvPr id="244" name="CustomShape 4"/>
          <p:cNvSpPr/>
          <p:nvPr/>
        </p:nvSpPr>
        <p:spPr>
          <a:xfrm>
            <a:off x="1923840" y="1549080"/>
            <a:ext cx="5770440" cy="1202040"/>
          </a:xfrm>
          <a:prstGeom prst="rect">
            <a:avLst/>
          </a:prstGeom>
          <a:noFill/>
          <a:ln>
            <a:noFill/>
          </a:ln>
        </p:spPr>
        <p:style>
          <a:lnRef idx="0"/>
          <a:fillRef idx="0"/>
          <a:effectRef idx="0"/>
          <a:fontRef idx="minor"/>
        </p:style>
        <p:txBody>
          <a:bodyPr tIns="91440" bIns="91440">
            <a:noAutofit/>
          </a:bodyPr>
          <a:p>
            <a:pPr>
              <a:lnSpc>
                <a:spcPct val="115000"/>
              </a:lnSpc>
            </a:pPr>
            <a:endParaRPr b="0" lang="es-CO" sz="1800" spc="-1" strike="noStrike">
              <a:latin typeface="Arial"/>
            </a:endParaRPr>
          </a:p>
          <a:p>
            <a:pPr>
              <a:lnSpc>
                <a:spcPct val="115000"/>
              </a:lnSpc>
            </a:pPr>
            <a:r>
              <a:rPr b="0" lang="es-CO" sz="1100" spc="-1" strike="noStrike">
                <a:solidFill>
                  <a:srgbClr val="000000"/>
                </a:solidFill>
                <a:latin typeface="Arial"/>
                <a:ea typeface="Arial"/>
              </a:rPr>
              <a:t>Juan Soto, Jhon Edinson, Sara Lorduy, Kevin Chicaeme, Julian Pantoja, Santiago Lopez Restrepo, David Ortega, Andrés Yarce Botero, Olga Lucia Quintero</a:t>
            </a:r>
            <a:endParaRPr b="0" lang="es-CO" sz="1100" spc="-1" strike="noStrike">
              <a:latin typeface="Arial"/>
            </a:endParaRPr>
          </a:p>
          <a:p>
            <a:pPr>
              <a:lnSpc>
                <a:spcPct val="115000"/>
              </a:lnSpc>
            </a:pPr>
            <a:endParaRPr b="0" lang="es-CO" sz="1100" spc="-1" strike="noStrike">
              <a:latin typeface="Arial"/>
            </a:endParaRPr>
          </a:p>
        </p:txBody>
      </p:sp>
      <p:pic>
        <p:nvPicPr>
          <p:cNvPr id="245" name="Imagen 2" descr=""/>
          <p:cNvPicPr/>
          <p:nvPr/>
        </p:nvPicPr>
        <p:blipFill>
          <a:blip r:embed="rId2"/>
          <a:stretch/>
        </p:blipFill>
        <p:spPr>
          <a:xfrm>
            <a:off x="768240" y="3418920"/>
            <a:ext cx="1155240" cy="1460160"/>
          </a:xfrm>
          <a:prstGeom prst="rect">
            <a:avLst/>
          </a:prstGeom>
          <a:ln>
            <a:noFill/>
          </a:ln>
        </p:spPr>
      </p:pic>
      <p:pic>
        <p:nvPicPr>
          <p:cNvPr id="246" name="Imagen 5" descr=""/>
          <p:cNvPicPr/>
          <p:nvPr/>
        </p:nvPicPr>
        <p:blipFill>
          <a:blip r:embed="rId3"/>
          <a:stretch/>
        </p:blipFill>
        <p:spPr>
          <a:xfrm>
            <a:off x="2447640" y="3418920"/>
            <a:ext cx="6045120" cy="1720440"/>
          </a:xfrm>
          <a:prstGeom prst="rect">
            <a:avLst/>
          </a:prstGeom>
          <a:ln>
            <a:noFill/>
          </a:ln>
        </p:spPr>
      </p:pic>
      <p:sp>
        <p:nvSpPr>
          <p:cNvPr id="247" name="TextShape 5"/>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C7CC4AA9-CE57-40DD-B4EF-D81E4E59060C}"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354960" y="1562400"/>
            <a:ext cx="8520120" cy="3416040"/>
          </a:xfrm>
          <a:prstGeom prst="rect">
            <a:avLst/>
          </a:prstGeom>
          <a:noFill/>
          <a:ln>
            <a:noFill/>
          </a:ln>
        </p:spPr>
        <p:txBody>
          <a:bodyPr tIns="91440" bIns="91440">
            <a:noAutofit/>
          </a:bodyPr>
          <a:p>
            <a:pPr marL="114480">
              <a:lnSpc>
                <a:spcPct val="115000"/>
              </a:lnSpc>
            </a:pPr>
            <a:r>
              <a:rPr b="0" lang="es-CO" sz="1800" spc="-1" strike="noStrike">
                <a:solidFill>
                  <a:srgbClr val="595959"/>
                </a:solidFill>
                <a:latin typeface="Arial"/>
                <a:ea typeface="Arial"/>
              </a:rPr>
              <a:t>Assimilated vs no assimilated</a:t>
            </a:r>
            <a:endParaRPr b="0" lang="es-CO" sz="1800" spc="-1" strike="noStrike">
              <a:solidFill>
                <a:srgbClr val="000000"/>
              </a:solidFill>
              <a:latin typeface="Arial"/>
            </a:endParaRPr>
          </a:p>
          <a:p>
            <a:pPr marL="457200" indent="-342720">
              <a:lnSpc>
                <a:spcPct val="114000"/>
              </a:lnSpc>
              <a:buClr>
                <a:srgbClr val="595959"/>
              </a:buClr>
              <a:buFont typeface="Arial"/>
              <a:buChar char="●"/>
            </a:pPr>
            <a:r>
              <a:rPr b="0" lang="es-CO" sz="1800" spc="-1" strike="noStrike">
                <a:solidFill>
                  <a:srgbClr val="595959"/>
                </a:solidFill>
                <a:latin typeface="Arial"/>
                <a:ea typeface="Arial"/>
              </a:rPr>
              <a:t>T2     Temperature </a:t>
            </a:r>
            <a:endParaRPr b="0" lang="es-CO" sz="1800" spc="-1" strike="noStrike">
              <a:solidFill>
                <a:srgbClr val="000000"/>
              </a:solidFill>
              <a:latin typeface="Arial"/>
            </a:endParaRPr>
          </a:p>
          <a:p>
            <a:pPr marL="457200" indent="-342720">
              <a:lnSpc>
                <a:spcPct val="114000"/>
              </a:lnSpc>
              <a:buClr>
                <a:srgbClr val="595959"/>
              </a:buClr>
              <a:buFont typeface="Arial"/>
              <a:buChar char="●"/>
            </a:pPr>
            <a:r>
              <a:rPr b="0" lang="es-CO" sz="1800" spc="-1" strike="noStrike">
                <a:solidFill>
                  <a:srgbClr val="595959"/>
                </a:solidFill>
                <a:latin typeface="Arial"/>
                <a:ea typeface="Arial"/>
              </a:rPr>
              <a:t>P       Pressure Surface and levels</a:t>
            </a:r>
            <a:endParaRPr b="0" lang="es-CO" sz="1800" spc="-1" strike="noStrike">
              <a:solidFill>
                <a:srgbClr val="000000"/>
              </a:solidFill>
              <a:latin typeface="Arial"/>
            </a:endParaRPr>
          </a:p>
          <a:p>
            <a:pPr marL="457200" indent="-342720">
              <a:lnSpc>
                <a:spcPct val="114000"/>
              </a:lnSpc>
              <a:buClr>
                <a:srgbClr val="595959"/>
              </a:buClr>
              <a:buFont typeface="Arial"/>
              <a:buChar char="●"/>
            </a:pPr>
            <a:r>
              <a:rPr b="0" lang="es-CO" sz="1800" spc="-1" strike="noStrike">
                <a:solidFill>
                  <a:srgbClr val="595959"/>
                </a:solidFill>
                <a:latin typeface="Arial"/>
                <a:ea typeface="Arial"/>
              </a:rPr>
              <a:t>V10   Velocity V</a:t>
            </a:r>
            <a:endParaRPr b="0" lang="es-CO" sz="1800" spc="-1" strike="noStrike">
              <a:solidFill>
                <a:srgbClr val="000000"/>
              </a:solidFill>
              <a:latin typeface="Arial"/>
            </a:endParaRPr>
          </a:p>
          <a:p>
            <a:pPr marL="457200" indent="-342720">
              <a:lnSpc>
                <a:spcPct val="114000"/>
              </a:lnSpc>
              <a:buClr>
                <a:srgbClr val="595959"/>
              </a:buClr>
              <a:buFont typeface="Arial"/>
              <a:buChar char="●"/>
            </a:pPr>
            <a:r>
              <a:rPr b="0" lang="es-CO" sz="1800" spc="-1" strike="noStrike">
                <a:solidFill>
                  <a:srgbClr val="595959"/>
                </a:solidFill>
                <a:latin typeface="Arial"/>
                <a:ea typeface="Arial"/>
              </a:rPr>
              <a:t>U10   Velocity U</a:t>
            </a:r>
            <a:endParaRPr b="0" lang="es-CO" sz="1800" spc="-1" strike="noStrike">
              <a:solidFill>
                <a:srgbClr val="000000"/>
              </a:solidFill>
              <a:latin typeface="Arial"/>
            </a:endParaRPr>
          </a:p>
          <a:p>
            <a:pPr marL="457200" indent="-342720">
              <a:lnSpc>
                <a:spcPct val="114000"/>
              </a:lnSpc>
              <a:buClr>
                <a:srgbClr val="595959"/>
              </a:buClr>
              <a:buFont typeface="Arial"/>
              <a:buChar char="●"/>
            </a:pPr>
            <a:r>
              <a:rPr b="0" lang="es-CO" sz="1800" spc="-1" strike="noStrike">
                <a:solidFill>
                  <a:srgbClr val="595959"/>
                </a:solidFill>
                <a:latin typeface="Arial"/>
                <a:ea typeface="Arial"/>
              </a:rPr>
              <a:t>Precipitation</a:t>
            </a:r>
            <a:endParaRPr b="0" lang="es-CO" sz="1800" spc="-1" strike="noStrike">
              <a:solidFill>
                <a:srgbClr val="000000"/>
              </a:solidFill>
              <a:latin typeface="Arial"/>
            </a:endParaRPr>
          </a:p>
          <a:p>
            <a:pPr>
              <a:lnSpc>
                <a:spcPct val="114000"/>
              </a:lnSpc>
            </a:pPr>
            <a:endParaRPr b="0" lang="es-CO" sz="1800" spc="-1" strike="noStrike">
              <a:solidFill>
                <a:srgbClr val="000000"/>
              </a:solidFill>
              <a:latin typeface="Arial"/>
            </a:endParaRPr>
          </a:p>
        </p:txBody>
      </p:sp>
      <p:pic>
        <p:nvPicPr>
          <p:cNvPr id="334" name="Imagen 5" descr=""/>
          <p:cNvPicPr/>
          <p:nvPr/>
        </p:nvPicPr>
        <p:blipFill>
          <a:blip r:embed="rId1"/>
          <a:stretch/>
        </p:blipFill>
        <p:spPr>
          <a:xfrm>
            <a:off x="4719600" y="1117080"/>
            <a:ext cx="4069080" cy="889920"/>
          </a:xfrm>
          <a:prstGeom prst="rect">
            <a:avLst/>
          </a:prstGeom>
          <a:ln>
            <a:noFill/>
          </a:ln>
        </p:spPr>
      </p:pic>
      <p:sp>
        <p:nvSpPr>
          <p:cNvPr id="335" name="CustomShape 2"/>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sp>
        <p:nvSpPr>
          <p:cNvPr id="336" name="CustomShape 3"/>
          <p:cNvSpPr/>
          <p:nvPr/>
        </p:nvSpPr>
        <p:spPr>
          <a:xfrm>
            <a:off x="4640040" y="4058640"/>
            <a:ext cx="2940840" cy="2426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000" spc="-1" strike="noStrike" u="sng">
                <a:solidFill>
                  <a:srgbClr val="0097a7"/>
                </a:solidFill>
                <a:uFillTx/>
                <a:latin typeface="Arial"/>
                <a:ea typeface="Arial"/>
                <a:hlinkClick r:id="rId2"/>
              </a:rPr>
              <a:t>https://github.com/ayarceb/WRFDA_FAC_EAFIT</a:t>
            </a:r>
            <a:r>
              <a:rPr b="0" lang="es-CO" sz="1000" spc="-1" strike="noStrike">
                <a:solidFill>
                  <a:srgbClr val="000000"/>
                </a:solidFill>
                <a:latin typeface="Arial"/>
                <a:ea typeface="Arial"/>
              </a:rPr>
              <a:t> </a:t>
            </a:r>
            <a:endParaRPr b="0" lang="es-CO" sz="1000" spc="-1" strike="noStrike">
              <a:latin typeface="Arial"/>
            </a:endParaRPr>
          </a:p>
        </p:txBody>
      </p:sp>
      <p:sp>
        <p:nvSpPr>
          <p:cNvPr id="337" name="CustomShape 4"/>
          <p:cNvSpPr/>
          <p:nvPr/>
        </p:nvSpPr>
        <p:spPr>
          <a:xfrm>
            <a:off x="4809240" y="3718440"/>
            <a:ext cx="179028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Codes availables at:</a:t>
            </a:r>
            <a:endParaRPr b="0" lang="es-CO" sz="1400" spc="-1" strike="noStrike">
              <a:latin typeface="Arial"/>
            </a:endParaRPr>
          </a:p>
        </p:txBody>
      </p:sp>
      <p:sp>
        <p:nvSpPr>
          <p:cNvPr id="338" name="CustomShape 5"/>
          <p:cNvSpPr/>
          <p:nvPr/>
        </p:nvSpPr>
        <p:spPr>
          <a:xfrm>
            <a:off x="4854960" y="4335840"/>
            <a:ext cx="237564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Simulated data available at:</a:t>
            </a:r>
            <a:endParaRPr b="0" lang="es-CO" sz="1400" spc="-1" strike="noStrike">
              <a:latin typeface="Arial"/>
            </a:endParaRPr>
          </a:p>
        </p:txBody>
      </p:sp>
      <p:sp>
        <p:nvSpPr>
          <p:cNvPr id="339" name="CustomShape 6"/>
          <p:cNvSpPr/>
          <p:nvPr/>
        </p:nvSpPr>
        <p:spPr>
          <a:xfrm>
            <a:off x="4572000" y="4650840"/>
            <a:ext cx="5669640" cy="39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000" spc="-1" strike="noStrike" u="sng">
                <a:solidFill>
                  <a:srgbClr val="0097a7"/>
                </a:solidFill>
                <a:uFillTx/>
                <a:latin typeface="Arial"/>
                <a:ea typeface="Arial"/>
                <a:hlinkClick r:id="rId3"/>
              </a:rPr>
              <a:t>https://eafit-my.sharepoint.com/:f:/g/personal/ayarceb_eafit_edu_co/EuHk4-UZVQ9JqayzFwaCUfgBVkQnS9kbxWZGwNJvaX9uLg</a:t>
            </a:r>
            <a:r>
              <a:rPr b="0" lang="es-CO" sz="1000" spc="-1" strike="noStrike">
                <a:solidFill>
                  <a:srgbClr val="000000"/>
                </a:solidFill>
                <a:latin typeface="Arial"/>
                <a:ea typeface="Arial"/>
              </a:rPr>
              <a:t> </a:t>
            </a:r>
            <a:endParaRPr b="0" lang="es-CO" sz="1000" spc="-1" strike="noStrike">
              <a:latin typeface="Arial"/>
            </a:endParaRPr>
          </a:p>
        </p:txBody>
      </p:sp>
      <p:sp>
        <p:nvSpPr>
          <p:cNvPr id="340" name="CustomShape 7"/>
          <p:cNvSpPr/>
          <p:nvPr/>
        </p:nvSpPr>
        <p:spPr>
          <a:xfrm>
            <a:off x="4235760" y="3515400"/>
            <a:ext cx="4533840" cy="1456560"/>
          </a:xfrm>
          <a:prstGeom prst="rect">
            <a:avLst/>
          </a:prstGeom>
          <a:noFill/>
          <a:ln w="3240">
            <a:prstDash val="dashDot"/>
            <a:round/>
          </a:ln>
        </p:spPr>
        <p:style>
          <a:lnRef idx="2">
            <a:schemeClr val="dk1"/>
          </a:lnRef>
          <a:fillRef idx="1">
            <a:schemeClr val="lt1"/>
          </a:fillRef>
          <a:effectRef idx="0">
            <a:schemeClr val="dk1"/>
          </a:effectRef>
          <a:fontRef idx="minor"/>
        </p:style>
      </p:sp>
      <p:sp>
        <p:nvSpPr>
          <p:cNvPr id="341" name="CustomShape 8"/>
          <p:cNvSpPr/>
          <p:nvPr/>
        </p:nvSpPr>
        <p:spPr>
          <a:xfrm>
            <a:off x="6605280" y="2392200"/>
            <a:ext cx="57744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2020</a:t>
            </a:r>
            <a:endParaRPr b="0" lang="es-CO" sz="1400" spc="-1" strike="noStrike">
              <a:latin typeface="Arial"/>
            </a:endParaRPr>
          </a:p>
        </p:txBody>
      </p:sp>
      <p:sp>
        <p:nvSpPr>
          <p:cNvPr id="342" name="TextShape 9"/>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928D51E7-FF96-4084-B1C5-AE24FEA1CFCD}"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pic>
        <p:nvPicPr>
          <p:cNvPr id="344" name="Imagen 7" descr=""/>
          <p:cNvPicPr/>
          <p:nvPr/>
        </p:nvPicPr>
        <p:blipFill>
          <a:blip r:embed="rId1"/>
          <a:stretch/>
        </p:blipFill>
        <p:spPr>
          <a:xfrm>
            <a:off x="422640" y="1403280"/>
            <a:ext cx="2241720" cy="2500560"/>
          </a:xfrm>
          <a:prstGeom prst="rect">
            <a:avLst/>
          </a:prstGeom>
          <a:ln>
            <a:noFill/>
          </a:ln>
        </p:spPr>
      </p:pic>
      <p:pic>
        <p:nvPicPr>
          <p:cNvPr id="345" name="Imagen 9" descr=""/>
          <p:cNvPicPr/>
          <p:nvPr/>
        </p:nvPicPr>
        <p:blipFill>
          <a:blip r:embed="rId2"/>
          <a:stretch/>
        </p:blipFill>
        <p:spPr>
          <a:xfrm>
            <a:off x="3415680" y="1350720"/>
            <a:ext cx="2333520" cy="2705040"/>
          </a:xfrm>
          <a:prstGeom prst="rect">
            <a:avLst/>
          </a:prstGeom>
          <a:ln>
            <a:noFill/>
          </a:ln>
        </p:spPr>
      </p:pic>
      <p:grpSp>
        <p:nvGrpSpPr>
          <p:cNvPr id="346" name="Group 2"/>
          <p:cNvGrpSpPr/>
          <p:nvPr/>
        </p:nvGrpSpPr>
        <p:grpSpPr>
          <a:xfrm>
            <a:off x="6385680" y="1323000"/>
            <a:ext cx="2326680" cy="2661480"/>
            <a:chOff x="6385680" y="1323000"/>
            <a:chExt cx="2326680" cy="2661480"/>
          </a:xfrm>
        </p:grpSpPr>
        <p:pic>
          <p:nvPicPr>
            <p:cNvPr id="347" name="Imagen 10" descr=""/>
            <p:cNvPicPr/>
            <p:nvPr/>
          </p:nvPicPr>
          <p:blipFill>
            <a:blip r:embed="rId3"/>
            <a:srcRect l="0" t="0" r="1491" b="-266"/>
            <a:stretch/>
          </p:blipFill>
          <p:spPr>
            <a:xfrm>
              <a:off x="6385680" y="1323000"/>
              <a:ext cx="2326680" cy="2661480"/>
            </a:xfrm>
            <a:prstGeom prst="rect">
              <a:avLst/>
            </a:prstGeom>
            <a:ln>
              <a:noFill/>
            </a:ln>
          </p:spPr>
        </p:pic>
        <p:sp>
          <p:nvSpPr>
            <p:cNvPr id="348" name="CustomShape 3"/>
            <p:cNvSpPr/>
            <p:nvPr/>
          </p:nvSpPr>
          <p:spPr>
            <a:xfrm>
              <a:off x="7575120" y="2680560"/>
              <a:ext cx="45360" cy="4536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9" name="CustomShape 4"/>
            <p:cNvSpPr/>
            <p:nvPr/>
          </p:nvSpPr>
          <p:spPr>
            <a:xfrm>
              <a:off x="7503480" y="2109240"/>
              <a:ext cx="45360" cy="4536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50" name="CustomShape 5"/>
            <p:cNvSpPr/>
            <p:nvPr/>
          </p:nvSpPr>
          <p:spPr>
            <a:xfrm>
              <a:off x="7921080" y="1966320"/>
              <a:ext cx="45360" cy="4536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51" name="CustomShape 6"/>
            <p:cNvSpPr/>
            <p:nvPr/>
          </p:nvSpPr>
          <p:spPr>
            <a:xfrm>
              <a:off x="7660800" y="2372760"/>
              <a:ext cx="45360" cy="45360"/>
            </a:xfrm>
            <a:prstGeom prst="ellipse">
              <a:avLst/>
            </a:prstGeom>
            <a:ln w="9360">
              <a:round/>
            </a:ln>
          </p:spPr>
          <p:style>
            <a:lnRef idx="2">
              <a:schemeClr val="accent1">
                <a:shade val="50000"/>
              </a:schemeClr>
            </a:lnRef>
            <a:fillRef idx="1">
              <a:schemeClr val="accent1"/>
            </a:fillRef>
            <a:effectRef idx="0">
              <a:schemeClr val="accent1"/>
            </a:effectRef>
            <a:fontRef idx="minor"/>
          </p:style>
        </p:sp>
      </p:grpSp>
      <p:sp>
        <p:nvSpPr>
          <p:cNvPr id="352" name="TextShape 7"/>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DF65403C-3C5C-40DA-AF4C-9E6F97D6D0F2}"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Imagen 5" descr=""/>
          <p:cNvPicPr/>
          <p:nvPr/>
        </p:nvPicPr>
        <p:blipFill>
          <a:blip r:embed="rId1"/>
          <a:stretch/>
        </p:blipFill>
        <p:spPr>
          <a:xfrm>
            <a:off x="2883960" y="1509480"/>
            <a:ext cx="3943800" cy="2955960"/>
          </a:xfrm>
          <a:prstGeom prst="rect">
            <a:avLst/>
          </a:prstGeom>
          <a:ln>
            <a:noFill/>
          </a:ln>
        </p:spPr>
      </p:pic>
      <p:pic>
        <p:nvPicPr>
          <p:cNvPr id="354" name="Imagen 4" descr=""/>
          <p:cNvPicPr/>
          <p:nvPr/>
        </p:nvPicPr>
        <p:blipFill>
          <a:blip r:embed="rId2"/>
          <a:stretch/>
        </p:blipFill>
        <p:spPr>
          <a:xfrm>
            <a:off x="-333720" y="1477440"/>
            <a:ext cx="4026960" cy="3020400"/>
          </a:xfrm>
          <a:prstGeom prst="rect">
            <a:avLst/>
          </a:prstGeom>
          <a:ln>
            <a:noFill/>
          </a:ln>
        </p:spPr>
      </p:pic>
      <p:sp>
        <p:nvSpPr>
          <p:cNvPr id="355" name="CustomShape 1"/>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pic>
        <p:nvPicPr>
          <p:cNvPr id="356" name="Picture 2" descr=""/>
          <p:cNvPicPr/>
          <p:nvPr/>
        </p:nvPicPr>
        <p:blipFill>
          <a:blip r:embed="rId3"/>
          <a:stretch/>
        </p:blipFill>
        <p:spPr>
          <a:xfrm>
            <a:off x="6492240" y="2374200"/>
            <a:ext cx="2310120" cy="1121040"/>
          </a:xfrm>
          <a:prstGeom prst="rect">
            <a:avLst/>
          </a:prstGeom>
          <a:ln>
            <a:noFill/>
          </a:ln>
        </p:spPr>
      </p:pic>
      <p:sp>
        <p:nvSpPr>
          <p:cNvPr id="357" name="TextShape 2"/>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98A020DD-5599-4685-9C81-3DD94FF96A62}"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58" name="Group 1"/>
          <p:cNvGrpSpPr/>
          <p:nvPr/>
        </p:nvGrpSpPr>
        <p:grpSpPr>
          <a:xfrm>
            <a:off x="1004040" y="1522080"/>
            <a:ext cx="7573320" cy="2656800"/>
            <a:chOff x="1004040" y="1522080"/>
            <a:chExt cx="7573320" cy="2656800"/>
          </a:xfrm>
        </p:grpSpPr>
        <p:pic>
          <p:nvPicPr>
            <p:cNvPr id="359" name="Imagen 11" descr=""/>
            <p:cNvPicPr/>
            <p:nvPr/>
          </p:nvPicPr>
          <p:blipFill>
            <a:blip r:embed="rId1"/>
            <a:srcRect l="0" t="4337" r="0" b="0"/>
            <a:stretch/>
          </p:blipFill>
          <p:spPr>
            <a:xfrm>
              <a:off x="3580920" y="1522080"/>
              <a:ext cx="2337840" cy="2559600"/>
            </a:xfrm>
            <a:prstGeom prst="rect">
              <a:avLst/>
            </a:prstGeom>
            <a:ln>
              <a:noFill/>
            </a:ln>
          </p:spPr>
        </p:pic>
        <p:pic>
          <p:nvPicPr>
            <p:cNvPr id="360" name="Imagen 5" descr=""/>
            <p:cNvPicPr/>
            <p:nvPr/>
          </p:nvPicPr>
          <p:blipFill>
            <a:blip r:embed="rId2"/>
            <a:srcRect l="10895" t="9924" r="7019" b="246"/>
            <a:stretch/>
          </p:blipFill>
          <p:spPr>
            <a:xfrm>
              <a:off x="1004040" y="1522080"/>
              <a:ext cx="2444040" cy="2656800"/>
            </a:xfrm>
            <a:prstGeom prst="rect">
              <a:avLst/>
            </a:prstGeom>
            <a:ln>
              <a:noFill/>
            </a:ln>
          </p:spPr>
        </p:pic>
        <p:pic>
          <p:nvPicPr>
            <p:cNvPr id="361" name="Picture 2" descr=""/>
            <p:cNvPicPr/>
            <p:nvPr/>
          </p:nvPicPr>
          <p:blipFill>
            <a:blip r:embed="rId3"/>
            <a:stretch/>
          </p:blipFill>
          <p:spPr>
            <a:xfrm>
              <a:off x="6051960" y="1915560"/>
              <a:ext cx="2525400" cy="1773000"/>
            </a:xfrm>
            <a:prstGeom prst="rect">
              <a:avLst/>
            </a:prstGeom>
            <a:ln>
              <a:noFill/>
            </a:ln>
          </p:spPr>
        </p:pic>
      </p:grpSp>
      <p:sp>
        <p:nvSpPr>
          <p:cNvPr id="362" name="CustomShape 2"/>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sp>
        <p:nvSpPr>
          <p:cNvPr id="363"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8D90A6F8-7942-4B26-83CF-7E564B633063}"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4" name="Imagen 4" descr=""/>
          <p:cNvPicPr/>
          <p:nvPr/>
        </p:nvPicPr>
        <p:blipFill>
          <a:blip r:embed="rId1"/>
          <a:srcRect l="18094" t="50017" r="7280" b="-974"/>
          <a:stretch/>
        </p:blipFill>
        <p:spPr>
          <a:xfrm>
            <a:off x="1005120" y="2521080"/>
            <a:ext cx="4771080" cy="1838880"/>
          </a:xfrm>
          <a:prstGeom prst="rect">
            <a:avLst/>
          </a:prstGeom>
          <a:ln>
            <a:noFill/>
          </a:ln>
        </p:spPr>
      </p:pic>
      <p:pic>
        <p:nvPicPr>
          <p:cNvPr id="365" name="Imagen 4" descr=""/>
          <p:cNvPicPr/>
          <p:nvPr/>
        </p:nvPicPr>
        <p:blipFill>
          <a:blip r:embed="rId2"/>
          <a:stretch/>
        </p:blipFill>
        <p:spPr>
          <a:xfrm>
            <a:off x="4920840" y="0"/>
            <a:ext cx="4173840" cy="411840"/>
          </a:xfrm>
          <a:prstGeom prst="rect">
            <a:avLst/>
          </a:prstGeom>
          <a:ln>
            <a:noFill/>
          </a:ln>
        </p:spPr>
      </p:pic>
      <p:pic>
        <p:nvPicPr>
          <p:cNvPr id="366" name="Imagen 5" descr=""/>
          <p:cNvPicPr/>
          <p:nvPr/>
        </p:nvPicPr>
        <p:blipFill>
          <a:blip r:embed="rId3"/>
          <a:srcRect l="6019" t="2487" r="0" b="0"/>
          <a:stretch/>
        </p:blipFill>
        <p:spPr>
          <a:xfrm>
            <a:off x="5688360" y="554400"/>
            <a:ext cx="2191320" cy="4034520"/>
          </a:xfrm>
          <a:prstGeom prst="rect">
            <a:avLst/>
          </a:prstGeom>
          <a:ln>
            <a:noFill/>
          </a:ln>
        </p:spPr>
      </p:pic>
      <p:pic>
        <p:nvPicPr>
          <p:cNvPr id="367" name="Imagen 6" descr=""/>
          <p:cNvPicPr/>
          <p:nvPr/>
        </p:nvPicPr>
        <p:blipFill>
          <a:blip r:embed="rId4"/>
          <a:srcRect l="5674" t="3256" r="8511" b="3581"/>
          <a:stretch/>
        </p:blipFill>
        <p:spPr>
          <a:xfrm>
            <a:off x="1077120" y="704160"/>
            <a:ext cx="2083320" cy="1642320"/>
          </a:xfrm>
          <a:prstGeom prst="rect">
            <a:avLst/>
          </a:prstGeom>
          <a:ln>
            <a:noFill/>
          </a:ln>
        </p:spPr>
      </p:pic>
      <p:pic>
        <p:nvPicPr>
          <p:cNvPr id="368" name="Imagen 7" descr=""/>
          <p:cNvPicPr/>
          <p:nvPr/>
        </p:nvPicPr>
        <p:blipFill>
          <a:blip r:embed="rId5"/>
          <a:srcRect l="5435" t="4068" r="8747" b="2614"/>
          <a:stretch/>
        </p:blipFill>
        <p:spPr>
          <a:xfrm>
            <a:off x="3382560" y="686520"/>
            <a:ext cx="2083320" cy="1647720"/>
          </a:xfrm>
          <a:prstGeom prst="rect">
            <a:avLst/>
          </a:prstGeom>
          <a:ln>
            <a:noFill/>
          </a:ln>
        </p:spPr>
      </p:pic>
      <p:sp>
        <p:nvSpPr>
          <p:cNvPr id="369" name="CustomShape 1"/>
          <p:cNvSpPr/>
          <p:nvPr/>
        </p:nvSpPr>
        <p:spPr>
          <a:xfrm>
            <a:off x="459720" y="1927440"/>
            <a:ext cx="456840" cy="251640"/>
          </a:xfrm>
          <a:prstGeom prst="rect">
            <a:avLst/>
          </a:prstGeom>
          <a:noFill/>
          <a:ln>
            <a:noFill/>
          </a:ln>
        </p:spPr>
        <p:style>
          <a:lnRef idx="0"/>
          <a:fillRef idx="0"/>
          <a:effectRef idx="0"/>
          <a:fontRef idx="minor"/>
        </p:style>
        <p:txBody>
          <a:bodyPr>
            <a:spAutoFit/>
          </a:bodyPr>
          <a:p>
            <a:pPr>
              <a:lnSpc>
                <a:spcPct val="100000"/>
              </a:lnSpc>
            </a:pPr>
            <a:r>
              <a:rPr b="0" lang="es-CO" sz="1050" spc="-1" strike="noStrike">
                <a:solidFill>
                  <a:srgbClr val="000000"/>
                </a:solidFill>
                <a:latin typeface="Arial"/>
                <a:ea typeface="Arial"/>
              </a:rPr>
              <a:t>D1</a:t>
            </a:r>
            <a:endParaRPr b="0" lang="es-CO" sz="1050" spc="-1" strike="noStrike">
              <a:latin typeface="Arial"/>
            </a:endParaRPr>
          </a:p>
        </p:txBody>
      </p:sp>
      <p:sp>
        <p:nvSpPr>
          <p:cNvPr id="370" name="CustomShape 2"/>
          <p:cNvSpPr/>
          <p:nvPr/>
        </p:nvSpPr>
        <p:spPr>
          <a:xfrm>
            <a:off x="459720" y="3538080"/>
            <a:ext cx="456840" cy="251640"/>
          </a:xfrm>
          <a:prstGeom prst="rect">
            <a:avLst/>
          </a:prstGeom>
          <a:noFill/>
          <a:ln>
            <a:noFill/>
          </a:ln>
        </p:spPr>
        <p:style>
          <a:lnRef idx="0"/>
          <a:fillRef idx="0"/>
          <a:effectRef idx="0"/>
          <a:fontRef idx="minor"/>
        </p:style>
        <p:txBody>
          <a:bodyPr>
            <a:spAutoFit/>
          </a:bodyPr>
          <a:p>
            <a:pPr>
              <a:lnSpc>
                <a:spcPct val="100000"/>
              </a:lnSpc>
            </a:pPr>
            <a:r>
              <a:rPr b="0" lang="es-CO" sz="1050" spc="-1" strike="noStrike">
                <a:solidFill>
                  <a:srgbClr val="000000"/>
                </a:solidFill>
                <a:latin typeface="Arial"/>
                <a:ea typeface="Arial"/>
              </a:rPr>
              <a:t>D2</a:t>
            </a:r>
            <a:endParaRPr b="0" lang="es-CO" sz="1050" spc="-1" strike="noStrike">
              <a:latin typeface="Arial"/>
            </a:endParaRPr>
          </a:p>
        </p:txBody>
      </p:sp>
      <p:sp>
        <p:nvSpPr>
          <p:cNvPr id="371"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CB72325C-F6CC-449E-83CC-7523CADFB70D}" type="slidenum">
              <a:rPr b="0" lang="es-CO" sz="1000" spc="-1" strike="noStrike">
                <a:solidFill>
                  <a:srgbClr val="595959"/>
                </a:solidFill>
                <a:latin typeface="Arial"/>
                <a:ea typeface="Arial"/>
              </a:rPr>
              <a:t>&lt;number&gt;</a:t>
            </a:fld>
            <a:endParaRPr b="0" lang="es-CO" sz="1000" spc="-1" strike="noStrike">
              <a:latin typeface="Times New Roman"/>
            </a:endParaRPr>
          </a:p>
        </p:txBody>
      </p:sp>
      <p:pic>
        <p:nvPicPr>
          <p:cNvPr id="372" name="Imagen 5" descr=""/>
          <p:cNvPicPr/>
          <p:nvPr/>
        </p:nvPicPr>
        <p:blipFill>
          <a:blip r:embed="rId6"/>
          <a:srcRect l="0" t="14341" r="0" b="0"/>
          <a:stretch/>
        </p:blipFill>
        <p:spPr>
          <a:xfrm>
            <a:off x="1286280" y="4360320"/>
            <a:ext cx="4069080" cy="7621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2748600" y="3069360"/>
            <a:ext cx="6112080" cy="19022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74" name="CustomShape 2"/>
          <p:cNvSpPr/>
          <p:nvPr/>
        </p:nvSpPr>
        <p:spPr>
          <a:xfrm>
            <a:off x="2741760" y="1090080"/>
            <a:ext cx="6112080" cy="19022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75" name="CustomShape 3"/>
          <p:cNvSpPr/>
          <p:nvPr/>
        </p:nvSpPr>
        <p:spPr>
          <a:xfrm>
            <a:off x="1013400" y="3076200"/>
            <a:ext cx="1149480" cy="177696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76" name="CustomShape 4"/>
          <p:cNvSpPr/>
          <p:nvPr/>
        </p:nvSpPr>
        <p:spPr>
          <a:xfrm>
            <a:off x="1006560" y="1215360"/>
            <a:ext cx="1149480" cy="177696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77" name="CustomShape 5"/>
          <p:cNvSpPr/>
          <p:nvPr/>
        </p:nvSpPr>
        <p:spPr>
          <a:xfrm>
            <a:off x="430920" y="709560"/>
            <a:ext cx="8520120" cy="377280"/>
          </a:xfrm>
          <a:prstGeom prst="rect">
            <a:avLst/>
          </a:prstGeom>
          <a:noFill/>
          <a:ln>
            <a:noFill/>
          </a:ln>
        </p:spPr>
        <p:style>
          <a:lnRef idx="0"/>
          <a:fillRef idx="0"/>
          <a:effectRef idx="0"/>
          <a:fontRef idx="minor"/>
        </p:style>
        <p:txBody>
          <a:bodyPr tIns="91440" bIns="91440">
            <a:noAutofit/>
          </a:bodyPr>
          <a:p>
            <a:pPr>
              <a:lnSpc>
                <a:spcPct val="100000"/>
              </a:lnSpc>
            </a:pPr>
            <a:r>
              <a:rPr b="0" lang="es-CO" sz="1600" spc="-1" strike="noStrike">
                <a:solidFill>
                  <a:srgbClr val="000000"/>
                </a:solidFill>
                <a:latin typeface="Arial"/>
                <a:ea typeface="Arial"/>
              </a:rPr>
              <a:t>August.  Temperature.</a:t>
            </a:r>
            <a:endParaRPr b="0" lang="es-CO" sz="1600" spc="-1" strike="noStrike">
              <a:latin typeface="Arial"/>
            </a:endParaRPr>
          </a:p>
        </p:txBody>
      </p:sp>
      <p:sp>
        <p:nvSpPr>
          <p:cNvPr id="378" name="CustomShape 6"/>
          <p:cNvSpPr/>
          <p:nvPr/>
        </p:nvSpPr>
        <p:spPr>
          <a:xfrm>
            <a:off x="2288160" y="2033280"/>
            <a:ext cx="348120" cy="1461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79" name="CustomShape 7"/>
          <p:cNvSpPr/>
          <p:nvPr/>
        </p:nvSpPr>
        <p:spPr>
          <a:xfrm>
            <a:off x="2288160" y="3894120"/>
            <a:ext cx="348120" cy="1461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80" name="Imagen 3" descr=""/>
          <p:cNvPicPr/>
          <p:nvPr/>
        </p:nvPicPr>
        <p:blipFill>
          <a:blip r:embed="rId1"/>
          <a:stretch/>
        </p:blipFill>
        <p:spPr>
          <a:xfrm>
            <a:off x="1039680" y="1236240"/>
            <a:ext cx="1083960" cy="788760"/>
          </a:xfrm>
          <a:prstGeom prst="rect">
            <a:avLst/>
          </a:prstGeom>
          <a:ln>
            <a:noFill/>
          </a:ln>
        </p:spPr>
      </p:pic>
      <p:pic>
        <p:nvPicPr>
          <p:cNvPr id="381" name="Imagen 7" descr=""/>
          <p:cNvPicPr/>
          <p:nvPr/>
        </p:nvPicPr>
        <p:blipFill>
          <a:blip r:embed="rId2"/>
          <a:stretch/>
        </p:blipFill>
        <p:spPr>
          <a:xfrm>
            <a:off x="1026000" y="2177280"/>
            <a:ext cx="1083960" cy="788760"/>
          </a:xfrm>
          <a:prstGeom prst="rect">
            <a:avLst/>
          </a:prstGeom>
          <a:ln>
            <a:noFill/>
          </a:ln>
        </p:spPr>
      </p:pic>
      <p:pic>
        <p:nvPicPr>
          <p:cNvPr id="382" name="Imagen 8" descr=""/>
          <p:cNvPicPr/>
          <p:nvPr/>
        </p:nvPicPr>
        <p:blipFill>
          <a:blip r:embed="rId3"/>
          <a:stretch/>
        </p:blipFill>
        <p:spPr>
          <a:xfrm>
            <a:off x="1039680" y="3125160"/>
            <a:ext cx="1091160" cy="788760"/>
          </a:xfrm>
          <a:prstGeom prst="rect">
            <a:avLst/>
          </a:prstGeom>
          <a:ln>
            <a:noFill/>
          </a:ln>
        </p:spPr>
      </p:pic>
      <p:pic>
        <p:nvPicPr>
          <p:cNvPr id="383" name="Imagen 11" descr=""/>
          <p:cNvPicPr/>
          <p:nvPr/>
        </p:nvPicPr>
        <p:blipFill>
          <a:blip r:embed="rId4"/>
          <a:stretch/>
        </p:blipFill>
        <p:spPr>
          <a:xfrm>
            <a:off x="1046880" y="3982320"/>
            <a:ext cx="1091160" cy="788760"/>
          </a:xfrm>
          <a:prstGeom prst="rect">
            <a:avLst/>
          </a:prstGeom>
          <a:ln>
            <a:noFill/>
          </a:ln>
        </p:spPr>
      </p:pic>
      <p:pic>
        <p:nvPicPr>
          <p:cNvPr id="384" name="Imagen 15" descr=""/>
          <p:cNvPicPr/>
          <p:nvPr/>
        </p:nvPicPr>
        <p:blipFill>
          <a:blip r:embed="rId5"/>
          <a:stretch/>
        </p:blipFill>
        <p:spPr>
          <a:xfrm>
            <a:off x="2830320" y="1129680"/>
            <a:ext cx="2541600" cy="1838160"/>
          </a:xfrm>
          <a:prstGeom prst="rect">
            <a:avLst/>
          </a:prstGeom>
          <a:ln>
            <a:noFill/>
          </a:ln>
        </p:spPr>
      </p:pic>
      <p:pic>
        <p:nvPicPr>
          <p:cNvPr id="385" name="Imagen 18" descr=""/>
          <p:cNvPicPr/>
          <p:nvPr/>
        </p:nvPicPr>
        <p:blipFill>
          <a:blip r:embed="rId6"/>
          <a:stretch/>
        </p:blipFill>
        <p:spPr>
          <a:xfrm>
            <a:off x="2817360" y="3116880"/>
            <a:ext cx="2541600" cy="1838160"/>
          </a:xfrm>
          <a:prstGeom prst="rect">
            <a:avLst/>
          </a:prstGeom>
          <a:ln>
            <a:noFill/>
          </a:ln>
        </p:spPr>
      </p:pic>
      <p:pic>
        <p:nvPicPr>
          <p:cNvPr id="386" name="Imagen 20" descr=""/>
          <p:cNvPicPr/>
          <p:nvPr/>
        </p:nvPicPr>
        <p:blipFill>
          <a:blip r:embed="rId7"/>
          <a:stretch/>
        </p:blipFill>
        <p:spPr>
          <a:xfrm>
            <a:off x="5862960" y="3116880"/>
            <a:ext cx="2541600" cy="1838160"/>
          </a:xfrm>
          <a:prstGeom prst="rect">
            <a:avLst/>
          </a:prstGeom>
          <a:ln>
            <a:noFill/>
          </a:ln>
        </p:spPr>
      </p:pic>
      <p:pic>
        <p:nvPicPr>
          <p:cNvPr id="387" name="Imagen 21" descr=""/>
          <p:cNvPicPr/>
          <p:nvPr/>
        </p:nvPicPr>
        <p:blipFill>
          <a:blip r:embed="rId8"/>
          <a:stretch/>
        </p:blipFill>
        <p:spPr>
          <a:xfrm>
            <a:off x="5798160" y="1129680"/>
            <a:ext cx="2541600" cy="1838160"/>
          </a:xfrm>
          <a:prstGeom prst="rect">
            <a:avLst/>
          </a:prstGeom>
          <a:ln>
            <a:noFill/>
          </a:ln>
        </p:spPr>
      </p:pic>
      <p:sp>
        <p:nvSpPr>
          <p:cNvPr id="388" name="CustomShape 8"/>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
        <p:nvSpPr>
          <p:cNvPr id="389" name="TextShape 9"/>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5A5E62E8-404C-467B-87FF-82CAD71886CD}"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0" name="Imagen 4" descr=""/>
          <p:cNvPicPr/>
          <p:nvPr/>
        </p:nvPicPr>
        <p:blipFill>
          <a:blip r:embed="rId1"/>
          <a:srcRect l="10498" t="4772" r="73243" b="51468"/>
          <a:stretch/>
        </p:blipFill>
        <p:spPr>
          <a:xfrm>
            <a:off x="446760" y="944280"/>
            <a:ext cx="1453320" cy="1820880"/>
          </a:xfrm>
          <a:prstGeom prst="rect">
            <a:avLst/>
          </a:prstGeom>
          <a:ln>
            <a:noFill/>
          </a:ln>
        </p:spPr>
      </p:pic>
      <p:pic>
        <p:nvPicPr>
          <p:cNvPr id="391" name="Imagen 4" descr=""/>
          <p:cNvPicPr/>
          <p:nvPr/>
        </p:nvPicPr>
        <p:blipFill>
          <a:blip r:embed="rId2"/>
          <a:srcRect l="58775" t="3295" r="24966" b="52945"/>
          <a:stretch/>
        </p:blipFill>
        <p:spPr>
          <a:xfrm>
            <a:off x="1881360" y="850320"/>
            <a:ext cx="1535760" cy="1881360"/>
          </a:xfrm>
          <a:prstGeom prst="rect">
            <a:avLst/>
          </a:prstGeom>
          <a:ln>
            <a:noFill/>
          </a:ln>
        </p:spPr>
      </p:pic>
      <p:pic>
        <p:nvPicPr>
          <p:cNvPr id="392" name="Imagen 4" descr=""/>
          <p:cNvPicPr/>
          <p:nvPr/>
        </p:nvPicPr>
        <p:blipFill>
          <a:blip r:embed="rId3"/>
          <a:srcRect l="10369" t="51436" r="73372" b="4804"/>
          <a:stretch/>
        </p:blipFill>
        <p:spPr>
          <a:xfrm>
            <a:off x="394920" y="2973240"/>
            <a:ext cx="1505520" cy="1890000"/>
          </a:xfrm>
          <a:prstGeom prst="rect">
            <a:avLst/>
          </a:prstGeom>
          <a:ln>
            <a:noFill/>
          </a:ln>
        </p:spPr>
      </p:pic>
      <p:pic>
        <p:nvPicPr>
          <p:cNvPr id="393" name="Imagen 4" descr=""/>
          <p:cNvPicPr/>
          <p:nvPr/>
        </p:nvPicPr>
        <p:blipFill>
          <a:blip r:embed="rId4"/>
          <a:srcRect l="42933" t="51292" r="40808" b="4952"/>
          <a:stretch/>
        </p:blipFill>
        <p:spPr>
          <a:xfrm>
            <a:off x="1966680" y="2925720"/>
            <a:ext cx="1505520" cy="1896480"/>
          </a:xfrm>
          <a:prstGeom prst="rect">
            <a:avLst/>
          </a:prstGeom>
          <a:ln>
            <a:noFill/>
          </a:ln>
        </p:spPr>
      </p:pic>
      <p:sp>
        <p:nvSpPr>
          <p:cNvPr id="394" name="CustomShape 1"/>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pic>
        <p:nvPicPr>
          <p:cNvPr id="395" name="Imagen 4" descr=""/>
          <p:cNvPicPr/>
          <p:nvPr/>
        </p:nvPicPr>
        <p:blipFill>
          <a:blip r:embed="rId5"/>
          <a:stretch/>
        </p:blipFill>
        <p:spPr>
          <a:xfrm>
            <a:off x="7320960" y="928800"/>
            <a:ext cx="1539720" cy="1805040"/>
          </a:xfrm>
          <a:prstGeom prst="rect">
            <a:avLst/>
          </a:prstGeom>
          <a:ln>
            <a:noFill/>
          </a:ln>
        </p:spPr>
      </p:pic>
      <p:pic>
        <p:nvPicPr>
          <p:cNvPr id="396" name="Imagen 14" descr=""/>
          <p:cNvPicPr/>
          <p:nvPr/>
        </p:nvPicPr>
        <p:blipFill>
          <a:blip r:embed="rId6"/>
          <a:stretch/>
        </p:blipFill>
        <p:spPr>
          <a:xfrm>
            <a:off x="7378200" y="2997000"/>
            <a:ext cx="1539720" cy="1839240"/>
          </a:xfrm>
          <a:prstGeom prst="rect">
            <a:avLst/>
          </a:prstGeom>
          <a:ln>
            <a:noFill/>
          </a:ln>
        </p:spPr>
      </p:pic>
      <p:pic>
        <p:nvPicPr>
          <p:cNvPr id="397" name="Imagen 16" descr=""/>
          <p:cNvPicPr/>
          <p:nvPr/>
        </p:nvPicPr>
        <p:blipFill>
          <a:blip r:embed="rId7"/>
          <a:stretch/>
        </p:blipFill>
        <p:spPr>
          <a:xfrm>
            <a:off x="5821200" y="917640"/>
            <a:ext cx="1437120" cy="1814040"/>
          </a:xfrm>
          <a:prstGeom prst="rect">
            <a:avLst/>
          </a:prstGeom>
          <a:ln>
            <a:noFill/>
          </a:ln>
        </p:spPr>
      </p:pic>
      <p:pic>
        <p:nvPicPr>
          <p:cNvPr id="398" name="Imagen 17" descr=""/>
          <p:cNvPicPr/>
          <p:nvPr/>
        </p:nvPicPr>
        <p:blipFill>
          <a:blip r:embed="rId8"/>
          <a:stretch/>
        </p:blipFill>
        <p:spPr>
          <a:xfrm>
            <a:off x="5806080" y="2999880"/>
            <a:ext cx="1437120" cy="1836720"/>
          </a:xfrm>
          <a:prstGeom prst="rect">
            <a:avLst/>
          </a:prstGeom>
          <a:ln>
            <a:noFill/>
          </a:ln>
        </p:spPr>
      </p:pic>
      <p:pic>
        <p:nvPicPr>
          <p:cNvPr id="399" name="Imagen 5" descr=""/>
          <p:cNvPicPr/>
          <p:nvPr/>
        </p:nvPicPr>
        <p:blipFill>
          <a:blip r:embed="rId9"/>
          <a:stretch/>
        </p:blipFill>
        <p:spPr>
          <a:xfrm>
            <a:off x="3552120" y="2557440"/>
            <a:ext cx="2118960" cy="463320"/>
          </a:xfrm>
          <a:prstGeom prst="rect">
            <a:avLst/>
          </a:prstGeom>
          <a:ln>
            <a:noFill/>
          </a:ln>
        </p:spPr>
      </p:pic>
      <p:sp>
        <p:nvSpPr>
          <p:cNvPr id="400" name="TextShape 2"/>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5EA53E79-49D2-45F0-A18A-3E2C0B2BA8BA}"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430920" y="284400"/>
            <a:ext cx="8520120" cy="572400"/>
          </a:xfrm>
          <a:prstGeom prst="rect">
            <a:avLst/>
          </a:prstGeom>
          <a:noFill/>
          <a:ln>
            <a:noFill/>
          </a:ln>
        </p:spPr>
        <p:style>
          <a:lnRef idx="0"/>
          <a:fillRef idx="0"/>
          <a:effectRef idx="0"/>
          <a:fontRef idx="minor"/>
        </p:style>
        <p:txBody>
          <a:bodyPr tIns="91440" bIns="91440">
            <a:noAutofit/>
          </a:bodyPr>
          <a:p>
            <a:pPr>
              <a:lnSpc>
                <a:spcPct val="100000"/>
              </a:lnSpc>
            </a:pPr>
            <a:r>
              <a:rPr b="0" lang="es-CO" sz="2400" spc="-1" strike="noStrike">
                <a:solidFill>
                  <a:srgbClr val="000000"/>
                </a:solidFill>
                <a:latin typeface="Arial"/>
                <a:ea typeface="Arial"/>
              </a:rPr>
              <a:t>Statistics. Summary</a:t>
            </a:r>
            <a:endParaRPr b="0" lang="es-CO" sz="2400" spc="-1" strike="noStrike">
              <a:latin typeface="Arial"/>
            </a:endParaRPr>
          </a:p>
        </p:txBody>
      </p:sp>
      <p:sp>
        <p:nvSpPr>
          <p:cNvPr id="402" name="CustomShape 2"/>
          <p:cNvSpPr/>
          <p:nvPr/>
        </p:nvSpPr>
        <p:spPr>
          <a:xfrm>
            <a:off x="430920" y="709560"/>
            <a:ext cx="8520120" cy="377280"/>
          </a:xfrm>
          <a:prstGeom prst="rect">
            <a:avLst/>
          </a:prstGeom>
          <a:noFill/>
          <a:ln>
            <a:noFill/>
          </a:ln>
        </p:spPr>
        <p:style>
          <a:lnRef idx="0"/>
          <a:fillRef idx="0"/>
          <a:effectRef idx="0"/>
          <a:fontRef idx="minor"/>
        </p:style>
        <p:txBody>
          <a:bodyPr tIns="91440" bIns="91440">
            <a:noAutofit/>
          </a:bodyPr>
          <a:p>
            <a:pPr>
              <a:lnSpc>
                <a:spcPct val="100000"/>
              </a:lnSpc>
            </a:pPr>
            <a:r>
              <a:rPr b="0" lang="es-CO" sz="1600" spc="-1" strike="noStrike">
                <a:solidFill>
                  <a:srgbClr val="000000"/>
                </a:solidFill>
                <a:latin typeface="Arial"/>
                <a:ea typeface="Arial"/>
              </a:rPr>
              <a:t>August.  Temperature.</a:t>
            </a:r>
            <a:endParaRPr b="0" lang="es-CO" sz="1600" spc="-1" strike="noStrike">
              <a:latin typeface="Arial"/>
            </a:endParaRPr>
          </a:p>
        </p:txBody>
      </p:sp>
      <p:graphicFrame>
        <p:nvGraphicFramePr>
          <p:cNvPr id="403" name="Table 3"/>
          <p:cNvGraphicFramePr/>
          <p:nvPr/>
        </p:nvGraphicFramePr>
        <p:xfrm>
          <a:off x="483840" y="1080"/>
          <a:ext cx="7464960" cy="1943280"/>
        </p:xfrm>
        <a:graphic>
          <a:graphicData uri="http://schemas.openxmlformats.org/drawingml/2006/table">
            <a:tbl>
              <a:tblPr/>
              <a:tblGrid>
                <a:gridCol w="1565640"/>
                <a:gridCol w="1205280"/>
                <a:gridCol w="861840"/>
                <a:gridCol w="817920"/>
                <a:gridCol w="685800"/>
                <a:gridCol w="670320"/>
                <a:gridCol w="888480"/>
                <a:gridCol w="76968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nSpc>
                          <a:spcPct val="100000"/>
                        </a:lnSpc>
                      </a:pPr>
                      <a:r>
                        <a:rPr b="1" lang="es-CO" sz="1100" spc="-1" strike="noStrike">
                          <a:solidFill>
                            <a:srgbClr val="ffffff"/>
                          </a:solidFill>
                          <a:latin typeface="Arial"/>
                          <a:ea typeface="Arial"/>
                        </a:rPr>
                        <a:t>Assimilated</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c gridSpan="3">
                  <a:txBody>
                    <a:bodyPr>
                      <a:noAutofit/>
                    </a:bodyPr>
                    <a:p>
                      <a:pPr>
                        <a:lnSpc>
                          <a:spcPct val="100000"/>
                        </a:lnSpc>
                      </a:pPr>
                      <a:r>
                        <a:rPr b="1" lang="es-CO" sz="1100" spc="-1" strike="noStrike">
                          <a:solidFill>
                            <a:srgbClr val="ffffff"/>
                          </a:solidFill>
                          <a:latin typeface="Arial"/>
                          <a:ea typeface="Arial"/>
                        </a:rPr>
                        <a:t>No Assimilated</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24732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FB</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RMSE</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CF</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FB</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RMSE</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CF</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a:txBody>
                    <a:bodyPr>
                      <a:noAutofit/>
                    </a:bodyPr>
                    <a:p>
                      <a:pPr>
                        <a:lnSpc>
                          <a:spcPct val="100000"/>
                        </a:lnSpc>
                      </a:pPr>
                      <a:r>
                        <a:rPr b="0" lang="es-CO" sz="900" spc="-1" strike="noStrike">
                          <a:solidFill>
                            <a:srgbClr val="000000"/>
                          </a:solidFill>
                          <a:latin typeface="Arial"/>
                          <a:ea typeface="Arial"/>
                        </a:rPr>
                        <a:t>Amazonian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1" lang="es-CO" sz="900" spc="-1" strike="noStrike">
                          <a:solidFill>
                            <a:srgbClr val="000000"/>
                          </a:solidFill>
                          <a:latin typeface="Arial"/>
                          <a:ea typeface="Arial"/>
                        </a:rPr>
                        <a:t>Leticia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-0.1551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26.2135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 </a:t>
                      </a:r>
                      <a:r>
                        <a:rPr b="0" lang="es-CO" sz="700" spc="-1" strike="noStrike">
                          <a:solidFill>
                            <a:srgbClr val="000000"/>
                          </a:solidFill>
                          <a:latin typeface="Arial"/>
                          <a:ea typeface="Arial"/>
                        </a:rPr>
                        <a:t>-0.0595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-0.1544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26.2365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-0.0579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4">
                  <a:txBody>
                    <a:bodyPr anchor="ctr">
                      <a:noAutofit/>
                    </a:bodyPr>
                    <a:p>
                      <a:pPr>
                        <a:lnSpc>
                          <a:spcPct val="100000"/>
                        </a:lnSpc>
                      </a:pPr>
                      <a:r>
                        <a:rPr b="0" lang="es-CO" sz="900" spc="-1" strike="noStrike">
                          <a:solidFill>
                            <a:srgbClr val="000000"/>
                          </a:solidFill>
                          <a:latin typeface="Arial"/>
                          <a:ea typeface="Arial"/>
                        </a:rPr>
                        <a:t>Caribbean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Santa Marta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-0.1662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26.4170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0.0449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-0.1635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26.4979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0.0464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Riohacha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-0.1111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25.3923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0.2057</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-0.1129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25.3165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0.2381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Cartagena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-0.0712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20.8515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0.5438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-0.0713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20.8145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0.5703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Barranquilla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-0.1329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26.6146</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-0.0912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-0.1298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26.7009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-0.0806</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2">
                  <a:txBody>
                    <a:bodyPr>
                      <a:noAutofit/>
                    </a:bodyPr>
                    <a:p>
                      <a:pPr>
                        <a:lnSpc>
                          <a:spcPct val="100000"/>
                        </a:lnSpc>
                      </a:pPr>
                      <a:r>
                        <a:rPr b="0" lang="es-CO" sz="900" spc="-1" strike="noStrike">
                          <a:solidFill>
                            <a:srgbClr val="000000"/>
                          </a:solidFill>
                          <a:latin typeface="Arial"/>
                          <a:ea typeface="Arial"/>
                        </a:rPr>
                        <a:t>Pacific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Cali</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-0.0642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18.9651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0.2491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-0.0699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18.8349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0.2612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Quibdó</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-0.1037</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19.4932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0.2899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-0.1023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19.5890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0.2416</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2">
                  <a:txBody>
                    <a:bodyPr>
                      <a:noAutofit/>
                    </a:bodyPr>
                    <a:p>
                      <a:pPr>
                        <a:lnSpc>
                          <a:spcPct val="100000"/>
                        </a:lnSpc>
                      </a:pPr>
                      <a:r>
                        <a:rPr b="0" lang="es-CO" sz="900" spc="-1" strike="noStrike">
                          <a:solidFill>
                            <a:srgbClr val="000000"/>
                          </a:solidFill>
                          <a:latin typeface="Arial"/>
                          <a:ea typeface="Arial"/>
                        </a:rPr>
                        <a:t>Andean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Medellín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-0.1249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18.4872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0.0893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-0.1229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18.4965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0.1029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Bogota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-0.1033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13.4930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0.0945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-0.1019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13.5523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0.0738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graphicFrame>
        <p:nvGraphicFramePr>
          <p:cNvPr id="404" name="Table 4"/>
          <p:cNvGraphicFramePr/>
          <p:nvPr/>
        </p:nvGraphicFramePr>
        <p:xfrm>
          <a:off x="474480" y="2598840"/>
          <a:ext cx="7482600" cy="2146320"/>
        </p:xfrm>
        <a:graphic>
          <a:graphicData uri="http://schemas.openxmlformats.org/drawingml/2006/table">
            <a:tbl>
              <a:tblPr/>
              <a:tblGrid>
                <a:gridCol w="1576800"/>
                <a:gridCol w="1258920"/>
                <a:gridCol w="821160"/>
                <a:gridCol w="809640"/>
                <a:gridCol w="578520"/>
                <a:gridCol w="895680"/>
                <a:gridCol w="835200"/>
                <a:gridCol w="70668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nSpc>
                          <a:spcPct val="100000"/>
                        </a:lnSpc>
                      </a:pPr>
                      <a:r>
                        <a:rPr b="1" lang="es-CO" sz="1100" spc="-1" strike="noStrike">
                          <a:solidFill>
                            <a:srgbClr val="ffffff"/>
                          </a:solidFill>
                          <a:latin typeface="Arial"/>
                          <a:ea typeface="Arial"/>
                        </a:rPr>
                        <a:t>Assimilated</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c gridSpan="3">
                  <a:txBody>
                    <a:bodyPr>
                      <a:noAutofit/>
                    </a:bodyPr>
                    <a:p>
                      <a:pPr>
                        <a:lnSpc>
                          <a:spcPct val="100000"/>
                        </a:lnSpc>
                      </a:pPr>
                      <a:r>
                        <a:rPr b="1" lang="es-CO" sz="1100" spc="-1" strike="noStrike">
                          <a:solidFill>
                            <a:srgbClr val="ffffff"/>
                          </a:solidFill>
                          <a:latin typeface="Arial"/>
                          <a:ea typeface="Arial"/>
                        </a:rPr>
                        <a:t>No Assimilated</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24732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FB</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RMSE</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CF</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FB</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RMSE</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CF</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a:txBody>
                    <a:bodyPr>
                      <a:noAutofit/>
                    </a:bodyPr>
                    <a:p>
                      <a:pPr>
                        <a:lnSpc>
                          <a:spcPct val="100000"/>
                        </a:lnSpc>
                      </a:pPr>
                      <a:r>
                        <a:rPr b="0" lang="es-CO" sz="900" spc="-1" strike="noStrike">
                          <a:solidFill>
                            <a:srgbClr val="000000"/>
                          </a:solidFill>
                          <a:latin typeface="Arial"/>
                          <a:ea typeface="Arial"/>
                        </a:rPr>
                        <a:t>Amazonian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1" lang="es-CO" sz="900" spc="-1" strike="noStrike">
                          <a:solidFill>
                            <a:srgbClr val="000000"/>
                          </a:solidFill>
                          <a:latin typeface="Arial"/>
                          <a:ea typeface="Arial"/>
                        </a:rPr>
                        <a:t>Leticia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-0.0080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25.0075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-0.1552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-0.00043914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25.2114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-0.1428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4">
                  <a:txBody>
                    <a:bodyPr anchor="ctr">
                      <a:noAutofit/>
                    </a:bodyPr>
                    <a:p>
                      <a:pPr>
                        <a:lnSpc>
                          <a:spcPct val="100000"/>
                        </a:lnSpc>
                      </a:pPr>
                      <a:r>
                        <a:rPr b="0" lang="es-CO" sz="900" spc="-1" strike="noStrike">
                          <a:solidFill>
                            <a:srgbClr val="000000"/>
                          </a:solidFill>
                          <a:latin typeface="Arial"/>
                          <a:ea typeface="Arial"/>
                        </a:rPr>
                        <a:t>Caribbean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Santa Marta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-0.0841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25.9628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-0.0068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-0.0822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26.0133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-0.0103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Riohacha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-0.2222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25.5632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-0.0440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-0.2243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25.5045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-0.0362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Cartagena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-0.1218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24.2729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0.3151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-0.1220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24.2678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0.3118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Barranquilla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0.0325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22.6141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0.2056</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0.0351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22.6610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0.2150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2">
                  <a:txBody>
                    <a:bodyPr>
                      <a:noAutofit/>
                    </a:bodyPr>
                    <a:p>
                      <a:pPr>
                        <a:lnSpc>
                          <a:spcPct val="100000"/>
                        </a:lnSpc>
                      </a:pPr>
                      <a:r>
                        <a:rPr b="0" lang="es-CO" sz="900" spc="-1" strike="noStrike">
                          <a:solidFill>
                            <a:srgbClr val="000000"/>
                          </a:solidFill>
                          <a:latin typeface="Arial"/>
                          <a:ea typeface="Arial"/>
                        </a:rPr>
                        <a:t>Pacific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Cali</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1.9989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9.0163e+04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-0.1534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1.9989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9.0163e+04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-0.1507</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Quibdó</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-0.0678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20.5050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0.1648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-0.0675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20.5302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0.1479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2">
                  <a:txBody>
                    <a:bodyPr>
                      <a:noAutofit/>
                    </a:bodyPr>
                    <a:p>
                      <a:pPr>
                        <a:lnSpc>
                          <a:spcPct val="100000"/>
                        </a:lnSpc>
                      </a:pPr>
                      <a:r>
                        <a:rPr b="0" lang="es-CO" sz="900" spc="-1" strike="noStrike">
                          <a:solidFill>
                            <a:srgbClr val="000000"/>
                          </a:solidFill>
                          <a:latin typeface="Arial"/>
                          <a:ea typeface="Arial"/>
                        </a:rPr>
                        <a:t>Andean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Medellín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-0.1292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17.8877</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0.2884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-0.1300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17.8652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0.2943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Bogota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0.0391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13.4097</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0.0624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0.0401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13.4938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0.0354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sp>
        <p:nvSpPr>
          <p:cNvPr id="405" name="TextShape 5"/>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4241F076-DBAC-4115-BEBD-90C52E4D7087}"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2748600" y="3069360"/>
            <a:ext cx="6112080" cy="19022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7" name="CustomShape 2"/>
          <p:cNvSpPr/>
          <p:nvPr/>
        </p:nvSpPr>
        <p:spPr>
          <a:xfrm>
            <a:off x="2741760" y="1090080"/>
            <a:ext cx="6112080" cy="19022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8" name="CustomShape 3"/>
          <p:cNvSpPr/>
          <p:nvPr/>
        </p:nvSpPr>
        <p:spPr>
          <a:xfrm>
            <a:off x="1013400" y="3076200"/>
            <a:ext cx="1149480" cy="177696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9" name="CustomShape 4"/>
          <p:cNvSpPr/>
          <p:nvPr/>
        </p:nvSpPr>
        <p:spPr>
          <a:xfrm>
            <a:off x="1006560" y="1215360"/>
            <a:ext cx="1149480" cy="177696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10" name="CustomShape 5"/>
          <p:cNvSpPr/>
          <p:nvPr/>
        </p:nvSpPr>
        <p:spPr>
          <a:xfrm>
            <a:off x="2288160" y="2033280"/>
            <a:ext cx="348120" cy="1461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11" name="CustomShape 6"/>
          <p:cNvSpPr/>
          <p:nvPr/>
        </p:nvSpPr>
        <p:spPr>
          <a:xfrm>
            <a:off x="2288160" y="3894120"/>
            <a:ext cx="348120" cy="1461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12" name="Imagen 3" descr=""/>
          <p:cNvPicPr/>
          <p:nvPr/>
        </p:nvPicPr>
        <p:blipFill>
          <a:blip r:embed="rId1"/>
          <a:stretch/>
        </p:blipFill>
        <p:spPr>
          <a:xfrm>
            <a:off x="1039680" y="1264320"/>
            <a:ext cx="1098000" cy="795960"/>
          </a:xfrm>
          <a:prstGeom prst="rect">
            <a:avLst/>
          </a:prstGeom>
          <a:ln>
            <a:noFill/>
          </a:ln>
        </p:spPr>
      </p:pic>
      <p:pic>
        <p:nvPicPr>
          <p:cNvPr id="413" name="Imagen 8" descr=""/>
          <p:cNvPicPr/>
          <p:nvPr/>
        </p:nvPicPr>
        <p:blipFill>
          <a:blip r:embed="rId2"/>
          <a:stretch/>
        </p:blipFill>
        <p:spPr>
          <a:xfrm>
            <a:off x="1032840" y="2107440"/>
            <a:ext cx="1098000" cy="795960"/>
          </a:xfrm>
          <a:prstGeom prst="rect">
            <a:avLst/>
          </a:prstGeom>
          <a:ln>
            <a:noFill/>
          </a:ln>
        </p:spPr>
      </p:pic>
      <p:pic>
        <p:nvPicPr>
          <p:cNvPr id="414" name="Imagen 9" descr=""/>
          <p:cNvPicPr/>
          <p:nvPr/>
        </p:nvPicPr>
        <p:blipFill>
          <a:blip r:embed="rId3"/>
          <a:stretch/>
        </p:blipFill>
        <p:spPr>
          <a:xfrm>
            <a:off x="1026000" y="3125160"/>
            <a:ext cx="1112040" cy="802800"/>
          </a:xfrm>
          <a:prstGeom prst="rect">
            <a:avLst/>
          </a:prstGeom>
          <a:ln>
            <a:noFill/>
          </a:ln>
        </p:spPr>
      </p:pic>
      <p:pic>
        <p:nvPicPr>
          <p:cNvPr id="415" name="Imagen 18" descr=""/>
          <p:cNvPicPr/>
          <p:nvPr/>
        </p:nvPicPr>
        <p:blipFill>
          <a:blip r:embed="rId4"/>
          <a:stretch/>
        </p:blipFill>
        <p:spPr>
          <a:xfrm>
            <a:off x="1026000" y="4024080"/>
            <a:ext cx="1112040" cy="802800"/>
          </a:xfrm>
          <a:prstGeom prst="rect">
            <a:avLst/>
          </a:prstGeom>
          <a:ln>
            <a:noFill/>
          </a:ln>
        </p:spPr>
      </p:pic>
      <p:sp>
        <p:nvSpPr>
          <p:cNvPr id="416" name="CustomShape 7"/>
          <p:cNvSpPr/>
          <p:nvPr/>
        </p:nvSpPr>
        <p:spPr>
          <a:xfrm>
            <a:off x="611280" y="715320"/>
            <a:ext cx="8520120" cy="377280"/>
          </a:xfrm>
          <a:prstGeom prst="rect">
            <a:avLst/>
          </a:prstGeom>
          <a:noFill/>
          <a:ln>
            <a:noFill/>
          </a:ln>
        </p:spPr>
        <p:style>
          <a:lnRef idx="0"/>
          <a:fillRef idx="0"/>
          <a:effectRef idx="0"/>
          <a:fontRef idx="minor"/>
        </p:style>
        <p:txBody>
          <a:bodyPr tIns="91440" bIns="91440">
            <a:noAutofit/>
          </a:bodyPr>
          <a:p>
            <a:pPr>
              <a:lnSpc>
                <a:spcPct val="100000"/>
              </a:lnSpc>
            </a:pPr>
            <a:r>
              <a:rPr b="0" lang="es-CO" sz="1600" spc="-1" strike="noStrike">
                <a:solidFill>
                  <a:srgbClr val="000000"/>
                </a:solidFill>
                <a:latin typeface="Arial"/>
                <a:ea typeface="Arial"/>
              </a:rPr>
              <a:t>August.  Pressure.</a:t>
            </a:r>
            <a:endParaRPr b="0" lang="es-CO" sz="1600" spc="-1" strike="noStrike">
              <a:latin typeface="Arial"/>
            </a:endParaRPr>
          </a:p>
        </p:txBody>
      </p:sp>
      <p:pic>
        <p:nvPicPr>
          <p:cNvPr id="417" name="Imagen 20" descr=""/>
          <p:cNvPicPr/>
          <p:nvPr/>
        </p:nvPicPr>
        <p:blipFill>
          <a:blip r:embed="rId5"/>
          <a:stretch/>
        </p:blipFill>
        <p:spPr>
          <a:xfrm>
            <a:off x="2849760" y="1129680"/>
            <a:ext cx="2541600" cy="1844640"/>
          </a:xfrm>
          <a:prstGeom prst="rect">
            <a:avLst/>
          </a:prstGeom>
          <a:ln>
            <a:noFill/>
          </a:ln>
        </p:spPr>
      </p:pic>
      <p:pic>
        <p:nvPicPr>
          <p:cNvPr id="418" name="Imagen 21" descr=""/>
          <p:cNvPicPr/>
          <p:nvPr/>
        </p:nvPicPr>
        <p:blipFill>
          <a:blip r:embed="rId6"/>
          <a:stretch/>
        </p:blipFill>
        <p:spPr>
          <a:xfrm>
            <a:off x="5824080" y="1129680"/>
            <a:ext cx="2541600" cy="1844640"/>
          </a:xfrm>
          <a:prstGeom prst="rect">
            <a:avLst/>
          </a:prstGeom>
          <a:ln>
            <a:noFill/>
          </a:ln>
        </p:spPr>
      </p:pic>
      <p:pic>
        <p:nvPicPr>
          <p:cNvPr id="419" name="Imagen 23" descr=""/>
          <p:cNvPicPr/>
          <p:nvPr/>
        </p:nvPicPr>
        <p:blipFill>
          <a:blip r:embed="rId7"/>
          <a:stretch/>
        </p:blipFill>
        <p:spPr>
          <a:xfrm>
            <a:off x="2849760" y="3097440"/>
            <a:ext cx="2541600" cy="1844640"/>
          </a:xfrm>
          <a:prstGeom prst="rect">
            <a:avLst/>
          </a:prstGeom>
          <a:ln>
            <a:noFill/>
          </a:ln>
        </p:spPr>
      </p:pic>
      <p:pic>
        <p:nvPicPr>
          <p:cNvPr id="420" name="Imagen 5" descr=""/>
          <p:cNvPicPr/>
          <p:nvPr/>
        </p:nvPicPr>
        <p:blipFill>
          <a:blip r:embed="rId8"/>
          <a:stretch/>
        </p:blipFill>
        <p:spPr>
          <a:xfrm>
            <a:off x="5862600" y="3132000"/>
            <a:ext cx="2491920" cy="1806480"/>
          </a:xfrm>
          <a:prstGeom prst="rect">
            <a:avLst/>
          </a:prstGeom>
          <a:ln>
            <a:noFill/>
          </a:ln>
        </p:spPr>
      </p:pic>
      <p:sp>
        <p:nvSpPr>
          <p:cNvPr id="421" name="CustomShape 8"/>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
        <p:nvSpPr>
          <p:cNvPr id="422" name="TextShape 9"/>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CFA28576-D3C6-4298-A600-F74D98F57C47}"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3" name="Imagen 3" descr=""/>
          <p:cNvPicPr/>
          <p:nvPr/>
        </p:nvPicPr>
        <p:blipFill>
          <a:blip r:embed="rId1"/>
          <a:srcRect l="9686" t="4307" r="73682" b="51604"/>
          <a:stretch/>
        </p:blipFill>
        <p:spPr>
          <a:xfrm>
            <a:off x="270000" y="361800"/>
            <a:ext cx="1738080" cy="2415240"/>
          </a:xfrm>
          <a:prstGeom prst="rect">
            <a:avLst/>
          </a:prstGeom>
          <a:ln>
            <a:noFill/>
          </a:ln>
        </p:spPr>
      </p:pic>
      <p:pic>
        <p:nvPicPr>
          <p:cNvPr id="424" name="Imagen 2" descr=""/>
          <p:cNvPicPr/>
          <p:nvPr/>
        </p:nvPicPr>
        <p:blipFill>
          <a:blip r:embed="rId2"/>
          <a:srcRect l="10058" t="5249" r="73572" b="49701"/>
          <a:stretch/>
        </p:blipFill>
        <p:spPr>
          <a:xfrm>
            <a:off x="5481360" y="412920"/>
            <a:ext cx="1685880" cy="2440440"/>
          </a:xfrm>
          <a:prstGeom prst="rect">
            <a:avLst/>
          </a:prstGeom>
          <a:ln>
            <a:noFill/>
          </a:ln>
        </p:spPr>
      </p:pic>
      <p:pic>
        <p:nvPicPr>
          <p:cNvPr id="425" name="Imagen 3" descr=""/>
          <p:cNvPicPr/>
          <p:nvPr/>
        </p:nvPicPr>
        <p:blipFill>
          <a:blip r:embed="rId3"/>
          <a:srcRect l="58302" t="2849" r="25066" b="53062"/>
          <a:stretch/>
        </p:blipFill>
        <p:spPr>
          <a:xfrm>
            <a:off x="1991160" y="285120"/>
            <a:ext cx="1756080" cy="2440440"/>
          </a:xfrm>
          <a:prstGeom prst="rect">
            <a:avLst/>
          </a:prstGeom>
          <a:ln>
            <a:noFill/>
          </a:ln>
        </p:spPr>
      </p:pic>
      <p:pic>
        <p:nvPicPr>
          <p:cNvPr id="426" name="Imagen 3" descr=""/>
          <p:cNvPicPr/>
          <p:nvPr/>
        </p:nvPicPr>
        <p:blipFill>
          <a:blip r:embed="rId4"/>
          <a:srcRect l="9878" t="51190" r="73492" b="4718"/>
          <a:stretch/>
        </p:blipFill>
        <p:spPr>
          <a:xfrm>
            <a:off x="198360" y="2696400"/>
            <a:ext cx="1828800" cy="2291040"/>
          </a:xfrm>
          <a:prstGeom prst="rect">
            <a:avLst/>
          </a:prstGeom>
          <a:ln>
            <a:noFill/>
          </a:ln>
        </p:spPr>
      </p:pic>
      <p:pic>
        <p:nvPicPr>
          <p:cNvPr id="427" name="Imagen 3" descr=""/>
          <p:cNvPicPr/>
          <p:nvPr/>
        </p:nvPicPr>
        <p:blipFill>
          <a:blip r:embed="rId5"/>
          <a:srcRect l="26651" t="51190" r="56717" b="4718"/>
          <a:stretch/>
        </p:blipFill>
        <p:spPr>
          <a:xfrm>
            <a:off x="2143440" y="2714400"/>
            <a:ext cx="1793880" cy="2291040"/>
          </a:xfrm>
          <a:prstGeom prst="rect">
            <a:avLst/>
          </a:prstGeom>
          <a:ln>
            <a:noFill/>
          </a:ln>
        </p:spPr>
      </p:pic>
      <p:pic>
        <p:nvPicPr>
          <p:cNvPr id="428" name="Imagen 2" descr=""/>
          <p:cNvPicPr/>
          <p:nvPr/>
        </p:nvPicPr>
        <p:blipFill>
          <a:blip r:embed="rId6"/>
          <a:srcRect l="10058" t="5249" r="73572" b="49701"/>
          <a:stretch/>
        </p:blipFill>
        <p:spPr>
          <a:xfrm>
            <a:off x="7081200" y="361800"/>
            <a:ext cx="1756080" cy="2542320"/>
          </a:xfrm>
          <a:prstGeom prst="rect">
            <a:avLst/>
          </a:prstGeom>
          <a:ln>
            <a:noFill/>
          </a:ln>
        </p:spPr>
      </p:pic>
      <p:pic>
        <p:nvPicPr>
          <p:cNvPr id="429" name="Imagen 2" descr=""/>
          <p:cNvPicPr/>
          <p:nvPr/>
        </p:nvPicPr>
        <p:blipFill>
          <a:blip r:embed="rId7"/>
          <a:srcRect l="9829" t="50483" r="73801" b="4471"/>
          <a:stretch/>
        </p:blipFill>
        <p:spPr>
          <a:xfrm>
            <a:off x="5597640" y="2740320"/>
            <a:ext cx="1598040" cy="2313360"/>
          </a:xfrm>
          <a:prstGeom prst="rect">
            <a:avLst/>
          </a:prstGeom>
          <a:ln>
            <a:noFill/>
          </a:ln>
        </p:spPr>
      </p:pic>
      <p:pic>
        <p:nvPicPr>
          <p:cNvPr id="430" name="Imagen 2" descr=""/>
          <p:cNvPicPr/>
          <p:nvPr/>
        </p:nvPicPr>
        <p:blipFill>
          <a:blip r:embed="rId8"/>
          <a:srcRect l="27719" t="48517" r="55912" b="6433"/>
          <a:stretch/>
        </p:blipFill>
        <p:spPr>
          <a:xfrm>
            <a:off x="7387560" y="2685240"/>
            <a:ext cx="1598040" cy="2313360"/>
          </a:xfrm>
          <a:prstGeom prst="rect">
            <a:avLst/>
          </a:prstGeom>
          <a:ln>
            <a:noFill/>
          </a:ln>
        </p:spPr>
      </p:pic>
      <p:pic>
        <p:nvPicPr>
          <p:cNvPr id="431" name="Imagen 5" descr=""/>
          <p:cNvPicPr/>
          <p:nvPr/>
        </p:nvPicPr>
        <p:blipFill>
          <a:blip r:embed="rId9"/>
          <a:stretch/>
        </p:blipFill>
        <p:spPr>
          <a:xfrm>
            <a:off x="3684960" y="2519640"/>
            <a:ext cx="2014200" cy="440280"/>
          </a:xfrm>
          <a:prstGeom prst="rect">
            <a:avLst/>
          </a:prstGeom>
          <a:ln>
            <a:noFill/>
          </a:ln>
        </p:spPr>
      </p:pic>
      <p:sp>
        <p:nvSpPr>
          <p:cNvPr id="432" name="TextShape 1"/>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3DDDCE91-6C7E-418F-881E-A186F16899E6}"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 name="Diagram1"/>
          <p:cNvGraphicFramePr/>
          <p:nvPr>
            <p:extLst>
              <p:ext uri="{D42A27DB-BD31-4B8C-83A1-F6EECF244321}">
                <p14:modId xmlns:p14="http://schemas.microsoft.com/office/powerpoint/2010/main" val="4158605440"/>
              </p:ext>
            </p:extLst>
          </p:nvPr>
        </p:nvGraphicFramePr>
        <p:xfrm>
          <a:off x="1283040" y="1465560"/>
          <a:ext cx="6986880" cy="32907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48" name="CustomShape 1"/>
          <p:cNvSpPr/>
          <p:nvPr/>
        </p:nvSpPr>
        <p:spPr>
          <a:xfrm>
            <a:off x="-1080" y="211320"/>
            <a:ext cx="4573800" cy="57240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rPr>
              <a:t>OUTLINE</a:t>
            </a:r>
            <a:endParaRPr b="0" lang="es-CO" sz="2800" spc="-1" strike="noStrike">
              <a:latin typeface="Arial"/>
            </a:endParaRPr>
          </a:p>
        </p:txBody>
      </p:sp>
      <p:sp>
        <p:nvSpPr>
          <p:cNvPr id="249" name="TextShape 2"/>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67D150D0-0EBD-43FE-8ADB-9EABF4ED8556}"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430920" y="284400"/>
            <a:ext cx="8520120" cy="572400"/>
          </a:xfrm>
          <a:prstGeom prst="rect">
            <a:avLst/>
          </a:prstGeom>
          <a:noFill/>
          <a:ln>
            <a:noFill/>
          </a:ln>
        </p:spPr>
        <p:style>
          <a:lnRef idx="0"/>
          <a:fillRef idx="0"/>
          <a:effectRef idx="0"/>
          <a:fontRef idx="minor"/>
        </p:style>
        <p:txBody>
          <a:bodyPr tIns="91440" bIns="91440">
            <a:noAutofit/>
          </a:bodyPr>
          <a:p>
            <a:pPr>
              <a:lnSpc>
                <a:spcPct val="100000"/>
              </a:lnSpc>
            </a:pPr>
            <a:r>
              <a:rPr b="0" lang="es-CO" sz="2400" spc="-1" strike="noStrike">
                <a:solidFill>
                  <a:srgbClr val="000000"/>
                </a:solidFill>
                <a:latin typeface="Arial"/>
                <a:ea typeface="Arial"/>
              </a:rPr>
              <a:t>Statistics. Summary</a:t>
            </a:r>
            <a:endParaRPr b="0" lang="es-CO" sz="2400" spc="-1" strike="noStrike">
              <a:latin typeface="Arial"/>
            </a:endParaRPr>
          </a:p>
        </p:txBody>
      </p:sp>
      <p:sp>
        <p:nvSpPr>
          <p:cNvPr id="434" name="CustomShape 2"/>
          <p:cNvSpPr/>
          <p:nvPr/>
        </p:nvSpPr>
        <p:spPr>
          <a:xfrm>
            <a:off x="430920" y="709560"/>
            <a:ext cx="8520120" cy="377280"/>
          </a:xfrm>
          <a:prstGeom prst="rect">
            <a:avLst/>
          </a:prstGeom>
          <a:noFill/>
          <a:ln>
            <a:noFill/>
          </a:ln>
        </p:spPr>
        <p:style>
          <a:lnRef idx="0"/>
          <a:fillRef idx="0"/>
          <a:effectRef idx="0"/>
          <a:fontRef idx="minor"/>
        </p:style>
        <p:txBody>
          <a:bodyPr tIns="91440" bIns="91440">
            <a:noAutofit/>
          </a:bodyPr>
          <a:p>
            <a:pPr>
              <a:lnSpc>
                <a:spcPct val="100000"/>
              </a:lnSpc>
            </a:pPr>
            <a:r>
              <a:rPr b="0" lang="es-CO" sz="1600" spc="-1" strike="noStrike">
                <a:solidFill>
                  <a:srgbClr val="000000"/>
                </a:solidFill>
                <a:latin typeface="Arial"/>
                <a:ea typeface="Arial"/>
              </a:rPr>
              <a:t>August. Pressure.</a:t>
            </a:r>
            <a:endParaRPr b="0" lang="es-CO" sz="1600" spc="-1" strike="noStrike">
              <a:latin typeface="Arial"/>
            </a:endParaRPr>
          </a:p>
        </p:txBody>
      </p:sp>
      <p:graphicFrame>
        <p:nvGraphicFramePr>
          <p:cNvPr id="435" name="Table 3"/>
          <p:cNvGraphicFramePr/>
          <p:nvPr/>
        </p:nvGraphicFramePr>
        <p:xfrm>
          <a:off x="442080" y="32400"/>
          <a:ext cx="7215840" cy="2360160"/>
        </p:xfrm>
        <a:graphic>
          <a:graphicData uri="http://schemas.openxmlformats.org/drawingml/2006/table">
            <a:tbl>
              <a:tblPr/>
              <a:tblGrid>
                <a:gridCol w="1464480"/>
                <a:gridCol w="975960"/>
                <a:gridCol w="731880"/>
                <a:gridCol w="894600"/>
                <a:gridCol w="731880"/>
                <a:gridCol w="650520"/>
                <a:gridCol w="948960"/>
                <a:gridCol w="817560"/>
              </a:tblGrid>
              <a:tr h="20628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nSpc>
                          <a:spcPct val="100000"/>
                        </a:lnSpc>
                      </a:pPr>
                      <a:r>
                        <a:rPr b="1" lang="es-CO" sz="800" spc="-1" strike="noStrike">
                          <a:solidFill>
                            <a:srgbClr val="ffffff"/>
                          </a:solidFill>
                          <a:latin typeface="Arial"/>
                          <a:ea typeface="Arial"/>
                        </a:rPr>
                        <a:t>Assimilated</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c gridSpan="3">
                  <a:txBody>
                    <a:bodyPr>
                      <a:noAutofit/>
                    </a:bodyPr>
                    <a:p>
                      <a:pPr>
                        <a:lnSpc>
                          <a:spcPct val="100000"/>
                        </a:lnSpc>
                      </a:pPr>
                      <a:r>
                        <a:rPr b="1" lang="es-CO" sz="800" spc="-1" strike="noStrike">
                          <a:solidFill>
                            <a:srgbClr val="ffffff"/>
                          </a:solidFill>
                          <a:latin typeface="Arial"/>
                          <a:ea typeface="Arial"/>
                        </a:rPr>
                        <a:t>No Assimilated</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20628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FB</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RMSE</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CF</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FB</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RMSE</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CF</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6720">
                <a:tc>
                  <a:txBody>
                    <a:bodyPr>
                      <a:noAutofit/>
                    </a:bodyPr>
                    <a:p>
                      <a:pPr>
                        <a:lnSpc>
                          <a:spcPct val="100000"/>
                        </a:lnSpc>
                      </a:pPr>
                      <a:r>
                        <a:rPr b="0" lang="es-CO" sz="800" spc="-1" strike="noStrike">
                          <a:solidFill>
                            <a:srgbClr val="000000"/>
                          </a:solidFill>
                          <a:latin typeface="Arial"/>
                          <a:ea typeface="Arial"/>
                        </a:rPr>
                        <a:t>Amazonian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1" lang="es-CO" sz="800" spc="-1" strike="noStrike">
                          <a:solidFill>
                            <a:srgbClr val="000000"/>
                          </a:solidFill>
                          <a:latin typeface="Arial"/>
                          <a:ea typeface="Arial"/>
                        </a:rPr>
                        <a:t>Leticia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-0.0148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9.6601e+04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-0.0125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-0.0148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9.6601e+04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-0.0152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6720">
                <a:tc rowSpan="4">
                  <a:txBody>
                    <a:bodyPr anchor="ctr">
                      <a:noAutofit/>
                    </a:bodyPr>
                    <a:p>
                      <a:pPr>
                        <a:lnSpc>
                          <a:spcPct val="100000"/>
                        </a:lnSpc>
                      </a:pPr>
                      <a:r>
                        <a:rPr b="0" lang="es-CO" sz="800" spc="-1" strike="noStrike">
                          <a:solidFill>
                            <a:srgbClr val="000000"/>
                          </a:solidFill>
                          <a:latin typeface="Arial"/>
                          <a:ea typeface="Arial"/>
                        </a:rPr>
                        <a:t>Caribbean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Santa Marta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-0.0086</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9.7395e+04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-0.1962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-0.0087</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9.7395e+04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-0.2130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672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Riohacha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-0.0047</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9.7055e+04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-0.2624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-0.0048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9.7055e+04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-0.2770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672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Cartagena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-0.0052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7.9772e+04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-0.3116</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-0.0053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7.9768e+04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-0.3030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672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Barranquilla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-0.0063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9.7416e+04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0.1440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-0.0063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9.7411e+04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0.1605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6720">
                <a:tc rowSpan="2">
                  <a:txBody>
                    <a:bodyPr>
                      <a:noAutofit/>
                    </a:bodyPr>
                    <a:p>
                      <a:pPr>
                        <a:lnSpc>
                          <a:spcPct val="100000"/>
                        </a:lnSpc>
                      </a:pPr>
                      <a:r>
                        <a:rPr b="0" lang="es-CO" sz="800" spc="-1" strike="noStrike">
                          <a:solidFill>
                            <a:srgbClr val="000000"/>
                          </a:solidFill>
                          <a:latin typeface="Arial"/>
                          <a:ea typeface="Arial"/>
                        </a:rPr>
                        <a:t>Pacific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Cali</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-0.1187</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7.4987e+04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-0.2851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-0.1186</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7.4990e+04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-0.2795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672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Quibdó</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-0.0074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8.1397e+04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-0.2002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-0.0074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8.1393e+04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-0.2003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6720">
                <a:tc rowSpan="2">
                  <a:txBody>
                    <a:bodyPr>
                      <a:noAutofit/>
                    </a:bodyPr>
                    <a:p>
                      <a:pPr>
                        <a:lnSpc>
                          <a:spcPct val="100000"/>
                        </a:lnSpc>
                      </a:pPr>
                      <a:r>
                        <a:rPr b="0" lang="es-CO" sz="800" spc="-1" strike="noStrike">
                          <a:solidFill>
                            <a:srgbClr val="000000"/>
                          </a:solidFill>
                          <a:latin typeface="Arial"/>
                          <a:ea typeface="Arial"/>
                        </a:rPr>
                        <a:t>Andean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Medellín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-0.1894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7.3650e+04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0.0430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-0.1894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7.3650e+04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0.0632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384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Bogota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-0.3178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6.7610e+04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-0.0805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-0.3179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6.7603e+04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-0.0534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graphicFrame>
        <p:nvGraphicFramePr>
          <p:cNvPr id="436" name="Table 4"/>
          <p:cNvGraphicFramePr/>
          <p:nvPr/>
        </p:nvGraphicFramePr>
        <p:xfrm>
          <a:off x="463680" y="2404440"/>
          <a:ext cx="7214760" cy="2621160"/>
        </p:xfrm>
        <a:graphic>
          <a:graphicData uri="http://schemas.openxmlformats.org/drawingml/2006/table">
            <a:tbl>
              <a:tblPr/>
              <a:tblGrid>
                <a:gridCol w="1441080"/>
                <a:gridCol w="1037880"/>
                <a:gridCol w="743040"/>
                <a:gridCol w="859680"/>
                <a:gridCol w="738720"/>
                <a:gridCol w="641520"/>
                <a:gridCol w="946800"/>
                <a:gridCol w="806040"/>
              </a:tblGrid>
              <a:tr h="20628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nSpc>
                          <a:spcPct val="100000"/>
                        </a:lnSpc>
                      </a:pPr>
                      <a:r>
                        <a:rPr b="1" lang="es-CO" sz="800" spc="-1" strike="noStrike">
                          <a:solidFill>
                            <a:srgbClr val="ffffff"/>
                          </a:solidFill>
                          <a:latin typeface="Arial"/>
                          <a:ea typeface="Arial"/>
                        </a:rPr>
                        <a:t>Assimilated</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c gridSpan="3">
                  <a:txBody>
                    <a:bodyPr>
                      <a:noAutofit/>
                    </a:bodyPr>
                    <a:p>
                      <a:pPr>
                        <a:lnSpc>
                          <a:spcPct val="100000"/>
                        </a:lnSpc>
                      </a:pPr>
                      <a:r>
                        <a:rPr b="1" lang="es-CO" sz="800" spc="-1" strike="noStrike">
                          <a:solidFill>
                            <a:srgbClr val="ffffff"/>
                          </a:solidFill>
                          <a:latin typeface="Arial"/>
                          <a:ea typeface="Arial"/>
                        </a:rPr>
                        <a:t>No Assimilated</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20628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FB</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RMSE</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CF</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FB</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RMSE</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CF</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323640">
                <a:tc>
                  <a:txBody>
                    <a:bodyPr>
                      <a:noAutofit/>
                    </a:bodyPr>
                    <a:p>
                      <a:pPr>
                        <a:lnSpc>
                          <a:spcPct val="100000"/>
                        </a:lnSpc>
                      </a:pPr>
                      <a:r>
                        <a:rPr b="0" lang="es-CO" sz="800" spc="-1" strike="noStrike">
                          <a:solidFill>
                            <a:srgbClr val="000000"/>
                          </a:solidFill>
                          <a:latin typeface="Arial"/>
                          <a:ea typeface="Arial"/>
                        </a:rPr>
                        <a:t>Amazonian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1" lang="es-CO" sz="800" spc="-1" strike="noStrike">
                          <a:solidFill>
                            <a:srgbClr val="000000"/>
                          </a:solidFill>
                          <a:latin typeface="Arial"/>
                          <a:ea typeface="Arial"/>
                        </a:rPr>
                        <a:t>Leticia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-0.0149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9.6052e+04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-0.0636</a:t>
                      </a:r>
                      <a:endParaRPr b="0" lang="es-CO" sz="800" spc="-1" strike="noStrike">
                        <a:latin typeface="Arial"/>
                      </a:endParaRPr>
                    </a:p>
                    <a:p>
                      <a:pPr>
                        <a:lnSpc>
                          <a:spcPct val="100000"/>
                        </a:lnSpc>
                      </a:pP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-0.0148</a:t>
                      </a:r>
                      <a:endParaRPr b="0" lang="es-CO" sz="800" spc="-1" strike="noStrike">
                        <a:latin typeface="Arial"/>
                      </a:endParaRPr>
                    </a:p>
                    <a:p>
                      <a:pPr>
                        <a:lnSpc>
                          <a:spcPct val="100000"/>
                        </a:lnSpc>
                      </a:pP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9.6062e+04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-0.0615</a:t>
                      </a:r>
                      <a:endParaRPr b="0" lang="es-CO" sz="800" spc="-1" strike="noStrike">
                        <a:latin typeface="Arial"/>
                      </a:endParaRPr>
                    </a:p>
                    <a:p>
                      <a:pPr>
                        <a:lnSpc>
                          <a:spcPct val="100000"/>
                        </a:lnSpc>
                      </a:pP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323640">
                <a:tc rowSpan="4">
                  <a:txBody>
                    <a:bodyPr anchor="ctr">
                      <a:noAutofit/>
                    </a:bodyPr>
                    <a:p>
                      <a:pPr>
                        <a:lnSpc>
                          <a:spcPct val="100000"/>
                        </a:lnSpc>
                      </a:pPr>
                      <a:r>
                        <a:rPr b="0" lang="es-CO" sz="800" spc="-1" strike="noStrike">
                          <a:solidFill>
                            <a:srgbClr val="000000"/>
                          </a:solidFill>
                          <a:latin typeface="Arial"/>
                          <a:ea typeface="Arial"/>
                        </a:rPr>
                        <a:t>Caribbean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Santa Marta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-0.0090</a:t>
                      </a:r>
                      <a:endParaRPr b="0" lang="es-CO" sz="800" spc="-1" strike="noStrike">
                        <a:latin typeface="Arial"/>
                      </a:endParaRPr>
                    </a:p>
                    <a:p>
                      <a:pPr>
                        <a:lnSpc>
                          <a:spcPct val="100000"/>
                        </a:lnSpc>
                      </a:pP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9.5962e+04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-0.2945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-0.0091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9.5959e+04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-0.2987</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32364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Riohacha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-0.0020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9.8457e+04</a:t>
                      </a:r>
                      <a:endParaRPr b="0" lang="es-CO" sz="800" spc="-1" strike="noStrike">
                        <a:latin typeface="Arial"/>
                      </a:endParaRPr>
                    </a:p>
                    <a:p>
                      <a:pPr>
                        <a:lnSpc>
                          <a:spcPct val="100000"/>
                        </a:lnSpc>
                      </a:pP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-0.0918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-0.0020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9.8462e+04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-0.0821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0628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Cartagena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-0.0045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9.3350e+04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-0.2733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-0.0046</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9.3346e+04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-0.2789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0628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Barranquilla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0.0221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8.4101e+04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0.0489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0.0220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8.4098e+04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0.0455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06280">
                <a:tc rowSpan="2">
                  <a:txBody>
                    <a:bodyPr>
                      <a:noAutofit/>
                    </a:bodyPr>
                    <a:p>
                      <a:pPr>
                        <a:lnSpc>
                          <a:spcPct val="100000"/>
                        </a:lnSpc>
                      </a:pPr>
                      <a:r>
                        <a:rPr b="0" lang="es-CO" sz="800" spc="-1" strike="noStrike">
                          <a:solidFill>
                            <a:srgbClr val="000000"/>
                          </a:solidFill>
                          <a:latin typeface="Arial"/>
                          <a:ea typeface="Arial"/>
                        </a:rPr>
                        <a:t>Pacific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Cali</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-0.1180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8.2567e+04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-0.1454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-0.1179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8.2568e+04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-0.1417</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0628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Quibdó</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0.0231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8.4191e+04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-0.0013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0.0231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8.4195e+04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-0.0053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06280">
                <a:tc rowSpan="2">
                  <a:txBody>
                    <a:bodyPr>
                      <a:noAutofit/>
                    </a:bodyPr>
                    <a:p>
                      <a:pPr>
                        <a:lnSpc>
                          <a:spcPct val="100000"/>
                        </a:lnSpc>
                      </a:pPr>
                      <a:r>
                        <a:rPr b="0" lang="es-CO" sz="800" spc="-1" strike="noStrike">
                          <a:solidFill>
                            <a:srgbClr val="000000"/>
                          </a:solidFill>
                          <a:latin typeface="Arial"/>
                          <a:ea typeface="Arial"/>
                        </a:rPr>
                        <a:t>Andean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Medellín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-0.1898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7.4288e+04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-0.1300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-0.1898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7.4289e+04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-0.1259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0628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Bogota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-0.3178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6.5671e+04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-0.1396</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-0.3178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6.5670e+04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-0.1272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sp>
        <p:nvSpPr>
          <p:cNvPr id="437" name="TextShape 5"/>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B06029AA-AD0F-46B8-81D6-7CADA281EBC6}"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2741760" y="3076200"/>
            <a:ext cx="5763600" cy="18954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9" name="CustomShape 2"/>
          <p:cNvSpPr/>
          <p:nvPr/>
        </p:nvSpPr>
        <p:spPr>
          <a:xfrm>
            <a:off x="2741760" y="1096920"/>
            <a:ext cx="5763600" cy="18954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40" name="CustomShape 3"/>
          <p:cNvSpPr/>
          <p:nvPr/>
        </p:nvSpPr>
        <p:spPr>
          <a:xfrm>
            <a:off x="1013400" y="3076200"/>
            <a:ext cx="1149480" cy="177696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41" name="CustomShape 4"/>
          <p:cNvSpPr/>
          <p:nvPr/>
        </p:nvSpPr>
        <p:spPr>
          <a:xfrm>
            <a:off x="1006560" y="1215360"/>
            <a:ext cx="1149480" cy="177696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42" name="CustomShape 5"/>
          <p:cNvSpPr/>
          <p:nvPr/>
        </p:nvSpPr>
        <p:spPr>
          <a:xfrm>
            <a:off x="430920" y="284400"/>
            <a:ext cx="8520120" cy="572400"/>
          </a:xfrm>
          <a:prstGeom prst="rect">
            <a:avLst/>
          </a:prstGeom>
          <a:noFill/>
          <a:ln>
            <a:noFill/>
          </a:ln>
        </p:spPr>
        <p:style>
          <a:lnRef idx="0"/>
          <a:fillRef idx="0"/>
          <a:effectRef idx="0"/>
          <a:fontRef idx="minor"/>
        </p:style>
        <p:txBody>
          <a:bodyPr tIns="91440" bIns="91440">
            <a:noAutofit/>
          </a:bodyPr>
          <a:p>
            <a:pPr>
              <a:lnSpc>
                <a:spcPct val="100000"/>
              </a:lnSpc>
            </a:pPr>
            <a:r>
              <a:rPr b="0" lang="es-CO" sz="2400" spc="-1" strike="noStrike">
                <a:solidFill>
                  <a:srgbClr val="000000"/>
                </a:solidFill>
                <a:latin typeface="Arial"/>
                <a:ea typeface="Arial"/>
              </a:rPr>
              <a:t>Statistics</a:t>
            </a:r>
            <a:endParaRPr b="0" lang="es-CO" sz="2400" spc="-1" strike="noStrike">
              <a:latin typeface="Arial"/>
            </a:endParaRPr>
          </a:p>
        </p:txBody>
      </p:sp>
      <p:sp>
        <p:nvSpPr>
          <p:cNvPr id="443" name="CustomShape 6"/>
          <p:cNvSpPr/>
          <p:nvPr/>
        </p:nvSpPr>
        <p:spPr>
          <a:xfrm>
            <a:off x="430920" y="709560"/>
            <a:ext cx="8520120" cy="377280"/>
          </a:xfrm>
          <a:prstGeom prst="rect">
            <a:avLst/>
          </a:prstGeom>
          <a:noFill/>
          <a:ln>
            <a:noFill/>
          </a:ln>
        </p:spPr>
        <p:style>
          <a:lnRef idx="0"/>
          <a:fillRef idx="0"/>
          <a:effectRef idx="0"/>
          <a:fontRef idx="minor"/>
        </p:style>
        <p:txBody>
          <a:bodyPr tIns="91440" bIns="91440">
            <a:noAutofit/>
          </a:bodyPr>
          <a:p>
            <a:pPr>
              <a:lnSpc>
                <a:spcPct val="100000"/>
              </a:lnSpc>
            </a:pPr>
            <a:r>
              <a:rPr b="0" lang="es-CO" sz="1600" spc="-1" strike="noStrike">
                <a:solidFill>
                  <a:srgbClr val="000000"/>
                </a:solidFill>
                <a:latin typeface="Arial"/>
                <a:ea typeface="Arial"/>
              </a:rPr>
              <a:t>September.  Temperature.</a:t>
            </a:r>
            <a:endParaRPr b="0" lang="es-CO" sz="1600" spc="-1" strike="noStrike">
              <a:latin typeface="Arial"/>
            </a:endParaRPr>
          </a:p>
        </p:txBody>
      </p:sp>
      <p:pic>
        <p:nvPicPr>
          <p:cNvPr id="444" name="Imagen 9" descr=""/>
          <p:cNvPicPr/>
          <p:nvPr/>
        </p:nvPicPr>
        <p:blipFill>
          <a:blip r:embed="rId1"/>
          <a:stretch/>
        </p:blipFill>
        <p:spPr>
          <a:xfrm>
            <a:off x="1088640" y="1319760"/>
            <a:ext cx="1042200" cy="753840"/>
          </a:xfrm>
          <a:prstGeom prst="rect">
            <a:avLst/>
          </a:prstGeom>
          <a:ln>
            <a:noFill/>
          </a:ln>
        </p:spPr>
      </p:pic>
      <p:pic>
        <p:nvPicPr>
          <p:cNvPr id="445" name="Imagen 10" descr=""/>
          <p:cNvPicPr/>
          <p:nvPr/>
        </p:nvPicPr>
        <p:blipFill>
          <a:blip r:embed="rId2"/>
          <a:stretch/>
        </p:blipFill>
        <p:spPr>
          <a:xfrm>
            <a:off x="1039680" y="2079720"/>
            <a:ext cx="1091160" cy="802800"/>
          </a:xfrm>
          <a:prstGeom prst="rect">
            <a:avLst/>
          </a:prstGeom>
          <a:ln>
            <a:noFill/>
          </a:ln>
        </p:spPr>
      </p:pic>
      <p:pic>
        <p:nvPicPr>
          <p:cNvPr id="446" name="Imagen 11" descr=""/>
          <p:cNvPicPr/>
          <p:nvPr/>
        </p:nvPicPr>
        <p:blipFill>
          <a:blip r:embed="rId3"/>
          <a:stretch/>
        </p:blipFill>
        <p:spPr>
          <a:xfrm>
            <a:off x="1039680" y="3208680"/>
            <a:ext cx="1070280" cy="767880"/>
          </a:xfrm>
          <a:prstGeom prst="rect">
            <a:avLst/>
          </a:prstGeom>
          <a:ln>
            <a:noFill/>
          </a:ln>
        </p:spPr>
      </p:pic>
      <p:pic>
        <p:nvPicPr>
          <p:cNvPr id="447" name="Imagen 12" descr=""/>
          <p:cNvPicPr/>
          <p:nvPr/>
        </p:nvPicPr>
        <p:blipFill>
          <a:blip r:embed="rId4"/>
          <a:stretch/>
        </p:blipFill>
        <p:spPr>
          <a:xfrm>
            <a:off x="1039680" y="4010040"/>
            <a:ext cx="1070280" cy="795960"/>
          </a:xfrm>
          <a:prstGeom prst="rect">
            <a:avLst/>
          </a:prstGeom>
          <a:ln>
            <a:noFill/>
          </a:ln>
        </p:spPr>
      </p:pic>
      <p:sp>
        <p:nvSpPr>
          <p:cNvPr id="448" name="CustomShape 7"/>
          <p:cNvSpPr/>
          <p:nvPr/>
        </p:nvSpPr>
        <p:spPr>
          <a:xfrm>
            <a:off x="2288160" y="2033280"/>
            <a:ext cx="348120" cy="1461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49" name="CustomShape 8"/>
          <p:cNvSpPr/>
          <p:nvPr/>
        </p:nvSpPr>
        <p:spPr>
          <a:xfrm>
            <a:off x="2288160" y="3894120"/>
            <a:ext cx="348120" cy="1461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50" name="Imagen 18" descr=""/>
          <p:cNvPicPr/>
          <p:nvPr/>
        </p:nvPicPr>
        <p:blipFill>
          <a:blip r:embed="rId5"/>
          <a:stretch/>
        </p:blipFill>
        <p:spPr>
          <a:xfrm>
            <a:off x="2918160" y="3105000"/>
            <a:ext cx="2533680" cy="1834200"/>
          </a:xfrm>
          <a:prstGeom prst="rect">
            <a:avLst/>
          </a:prstGeom>
          <a:ln>
            <a:noFill/>
          </a:ln>
        </p:spPr>
      </p:pic>
      <p:pic>
        <p:nvPicPr>
          <p:cNvPr id="451" name="Imagen 19" descr=""/>
          <p:cNvPicPr/>
          <p:nvPr/>
        </p:nvPicPr>
        <p:blipFill>
          <a:blip r:embed="rId6"/>
          <a:stretch/>
        </p:blipFill>
        <p:spPr>
          <a:xfrm>
            <a:off x="2932200" y="1118520"/>
            <a:ext cx="2533680" cy="1834200"/>
          </a:xfrm>
          <a:prstGeom prst="rect">
            <a:avLst/>
          </a:prstGeom>
          <a:ln>
            <a:noFill/>
          </a:ln>
        </p:spPr>
      </p:pic>
      <p:pic>
        <p:nvPicPr>
          <p:cNvPr id="452" name="Imagen 5" descr=""/>
          <p:cNvPicPr/>
          <p:nvPr/>
        </p:nvPicPr>
        <p:blipFill>
          <a:blip r:embed="rId7"/>
          <a:stretch/>
        </p:blipFill>
        <p:spPr>
          <a:xfrm>
            <a:off x="5765040" y="3104280"/>
            <a:ext cx="2526840" cy="1841040"/>
          </a:xfrm>
          <a:prstGeom prst="rect">
            <a:avLst/>
          </a:prstGeom>
          <a:ln>
            <a:noFill/>
          </a:ln>
        </p:spPr>
      </p:pic>
      <p:pic>
        <p:nvPicPr>
          <p:cNvPr id="453" name="Imagen 20" descr=""/>
          <p:cNvPicPr/>
          <p:nvPr/>
        </p:nvPicPr>
        <p:blipFill>
          <a:blip r:embed="rId8"/>
          <a:stretch/>
        </p:blipFill>
        <p:spPr>
          <a:xfrm>
            <a:off x="5765040" y="1117800"/>
            <a:ext cx="2526840" cy="1841040"/>
          </a:xfrm>
          <a:prstGeom prst="rect">
            <a:avLst/>
          </a:prstGeom>
          <a:ln>
            <a:noFill/>
          </a:ln>
        </p:spPr>
      </p:pic>
      <p:sp>
        <p:nvSpPr>
          <p:cNvPr id="454" name="TextShape 9"/>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8AE0AF98-A8BA-4ACE-AEB4-95DE4DFA0872}"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5" name="Imagen 3" descr=""/>
          <p:cNvPicPr/>
          <p:nvPr/>
        </p:nvPicPr>
        <p:blipFill>
          <a:blip r:embed="rId1"/>
          <a:stretch/>
        </p:blipFill>
        <p:spPr>
          <a:xfrm>
            <a:off x="6040800" y="304920"/>
            <a:ext cx="3061800" cy="2266560"/>
          </a:xfrm>
          <a:prstGeom prst="rect">
            <a:avLst/>
          </a:prstGeom>
          <a:ln>
            <a:noFill/>
          </a:ln>
        </p:spPr>
      </p:pic>
      <p:pic>
        <p:nvPicPr>
          <p:cNvPr id="456" name="Imagen 4" descr=""/>
          <p:cNvPicPr/>
          <p:nvPr/>
        </p:nvPicPr>
        <p:blipFill>
          <a:blip r:embed="rId2"/>
          <a:srcRect l="8632" t="0" r="7865" b="0"/>
          <a:stretch/>
        </p:blipFill>
        <p:spPr>
          <a:xfrm>
            <a:off x="286920" y="304920"/>
            <a:ext cx="5592600" cy="2266560"/>
          </a:xfrm>
          <a:prstGeom prst="rect">
            <a:avLst/>
          </a:prstGeom>
          <a:ln>
            <a:noFill/>
          </a:ln>
        </p:spPr>
      </p:pic>
      <p:pic>
        <p:nvPicPr>
          <p:cNvPr id="457" name="Imagen 8" descr=""/>
          <p:cNvPicPr/>
          <p:nvPr/>
        </p:nvPicPr>
        <p:blipFill>
          <a:blip r:embed="rId3"/>
          <a:stretch/>
        </p:blipFill>
        <p:spPr>
          <a:xfrm>
            <a:off x="6081840" y="2683800"/>
            <a:ext cx="3061800" cy="2266560"/>
          </a:xfrm>
          <a:prstGeom prst="rect">
            <a:avLst/>
          </a:prstGeom>
          <a:ln>
            <a:noFill/>
          </a:ln>
        </p:spPr>
      </p:pic>
      <p:pic>
        <p:nvPicPr>
          <p:cNvPr id="458" name="Imagen 10" descr=""/>
          <p:cNvPicPr/>
          <p:nvPr/>
        </p:nvPicPr>
        <p:blipFill>
          <a:blip r:embed="rId4"/>
          <a:srcRect l="7358" t="0" r="6461" b="0"/>
          <a:stretch/>
        </p:blipFill>
        <p:spPr>
          <a:xfrm>
            <a:off x="205920" y="2683800"/>
            <a:ext cx="5834880" cy="2304720"/>
          </a:xfrm>
          <a:prstGeom prst="rect">
            <a:avLst/>
          </a:prstGeom>
          <a:ln>
            <a:noFill/>
          </a:ln>
        </p:spPr>
      </p:pic>
      <p:pic>
        <p:nvPicPr>
          <p:cNvPr id="459" name="Imagen 11" descr=""/>
          <p:cNvPicPr/>
          <p:nvPr/>
        </p:nvPicPr>
        <p:blipFill>
          <a:blip r:embed="rId5"/>
          <a:srcRect l="0" t="0" r="0" b="93013"/>
          <a:stretch/>
        </p:blipFill>
        <p:spPr>
          <a:xfrm>
            <a:off x="6040800" y="293400"/>
            <a:ext cx="3061800" cy="158040"/>
          </a:xfrm>
          <a:prstGeom prst="rect">
            <a:avLst/>
          </a:prstGeom>
          <a:ln>
            <a:noFill/>
          </a:ln>
        </p:spPr>
      </p:pic>
      <p:sp>
        <p:nvSpPr>
          <p:cNvPr id="460" name="TextShape 1"/>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A71A487E-0D73-48BF-8667-5F394CAED297}"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1" name="Imagen 5" descr=""/>
          <p:cNvPicPr/>
          <p:nvPr/>
        </p:nvPicPr>
        <p:blipFill>
          <a:blip r:embed="rId1"/>
          <a:stretch/>
        </p:blipFill>
        <p:spPr>
          <a:xfrm>
            <a:off x="-170640" y="2637000"/>
            <a:ext cx="4883040" cy="2459160"/>
          </a:xfrm>
          <a:prstGeom prst="rect">
            <a:avLst/>
          </a:prstGeom>
          <a:ln>
            <a:noFill/>
          </a:ln>
        </p:spPr>
      </p:pic>
      <p:pic>
        <p:nvPicPr>
          <p:cNvPr id="462" name="Imagen 6" descr=""/>
          <p:cNvPicPr/>
          <p:nvPr/>
        </p:nvPicPr>
        <p:blipFill>
          <a:blip r:embed="rId2"/>
          <a:srcRect l="7924" t="0" r="7412" b="0"/>
          <a:stretch/>
        </p:blipFill>
        <p:spPr>
          <a:xfrm>
            <a:off x="4412880" y="2482200"/>
            <a:ext cx="4608000" cy="2741040"/>
          </a:xfrm>
          <a:prstGeom prst="rect">
            <a:avLst/>
          </a:prstGeom>
          <a:ln>
            <a:noFill/>
          </a:ln>
        </p:spPr>
      </p:pic>
      <p:pic>
        <p:nvPicPr>
          <p:cNvPr id="463" name="Imagen 9" descr=""/>
          <p:cNvPicPr/>
          <p:nvPr/>
        </p:nvPicPr>
        <p:blipFill>
          <a:blip r:embed="rId3"/>
          <a:stretch/>
        </p:blipFill>
        <p:spPr>
          <a:xfrm>
            <a:off x="5776560" y="191160"/>
            <a:ext cx="3062520" cy="2267280"/>
          </a:xfrm>
          <a:prstGeom prst="rect">
            <a:avLst/>
          </a:prstGeom>
          <a:ln>
            <a:noFill/>
          </a:ln>
        </p:spPr>
      </p:pic>
      <p:pic>
        <p:nvPicPr>
          <p:cNvPr id="464" name="Imagen 11" descr=""/>
          <p:cNvPicPr/>
          <p:nvPr/>
        </p:nvPicPr>
        <p:blipFill>
          <a:blip r:embed="rId4"/>
          <a:srcRect l="8553" t="0" r="6336" b="0"/>
          <a:stretch/>
        </p:blipFill>
        <p:spPr>
          <a:xfrm>
            <a:off x="402120" y="173520"/>
            <a:ext cx="5241240" cy="2267280"/>
          </a:xfrm>
          <a:prstGeom prst="rect">
            <a:avLst/>
          </a:prstGeom>
          <a:ln>
            <a:noFill/>
          </a:ln>
        </p:spPr>
      </p:pic>
      <p:sp>
        <p:nvSpPr>
          <p:cNvPr id="465" name="CustomShape 1"/>
          <p:cNvSpPr/>
          <p:nvPr/>
        </p:nvSpPr>
        <p:spPr>
          <a:xfrm>
            <a:off x="1470600" y="329400"/>
            <a:ext cx="68400" cy="187668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6" name="CustomShape 2"/>
          <p:cNvSpPr/>
          <p:nvPr/>
        </p:nvSpPr>
        <p:spPr>
          <a:xfrm>
            <a:off x="4183560" y="240480"/>
            <a:ext cx="68400" cy="196560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7" name="CustomShape 3"/>
          <p:cNvSpPr/>
          <p:nvPr/>
        </p:nvSpPr>
        <p:spPr>
          <a:xfrm>
            <a:off x="198000" y="2654640"/>
            <a:ext cx="4214160" cy="231480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8" name="CustomShape 4"/>
          <p:cNvSpPr/>
          <p:nvPr/>
        </p:nvSpPr>
        <p:spPr>
          <a:xfrm>
            <a:off x="4492080" y="2589480"/>
            <a:ext cx="4491720" cy="245916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9" name="TextShape 5"/>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B2F2B527-ED24-4045-9E5D-9568FEF8A7A7}"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0" name="Imagen 3" descr=""/>
          <p:cNvPicPr/>
          <p:nvPr/>
        </p:nvPicPr>
        <p:blipFill>
          <a:blip r:embed="rId1"/>
          <a:stretch/>
        </p:blipFill>
        <p:spPr>
          <a:xfrm>
            <a:off x="6039360" y="135720"/>
            <a:ext cx="3077640" cy="2308320"/>
          </a:xfrm>
          <a:prstGeom prst="rect">
            <a:avLst/>
          </a:prstGeom>
          <a:ln>
            <a:noFill/>
          </a:ln>
        </p:spPr>
      </p:pic>
      <p:pic>
        <p:nvPicPr>
          <p:cNvPr id="471" name="Imagen 4" descr=""/>
          <p:cNvPicPr/>
          <p:nvPr/>
        </p:nvPicPr>
        <p:blipFill>
          <a:blip r:embed="rId2"/>
          <a:srcRect l="8276" t="0" r="6178" b="0"/>
          <a:stretch/>
        </p:blipFill>
        <p:spPr>
          <a:xfrm>
            <a:off x="75960" y="104760"/>
            <a:ext cx="6103080" cy="2435400"/>
          </a:xfrm>
          <a:prstGeom prst="rect">
            <a:avLst/>
          </a:prstGeom>
          <a:ln>
            <a:noFill/>
          </a:ln>
        </p:spPr>
      </p:pic>
      <p:pic>
        <p:nvPicPr>
          <p:cNvPr id="472" name="Imagen 6" descr=""/>
          <p:cNvPicPr/>
          <p:nvPr/>
        </p:nvPicPr>
        <p:blipFill>
          <a:blip r:embed="rId3"/>
          <a:stretch/>
        </p:blipFill>
        <p:spPr>
          <a:xfrm>
            <a:off x="339120" y="2775240"/>
            <a:ext cx="4369680" cy="2200680"/>
          </a:xfrm>
          <a:prstGeom prst="rect">
            <a:avLst/>
          </a:prstGeom>
          <a:ln>
            <a:noFill/>
          </a:ln>
        </p:spPr>
      </p:pic>
      <p:pic>
        <p:nvPicPr>
          <p:cNvPr id="473" name="Imagen 7" descr=""/>
          <p:cNvPicPr/>
          <p:nvPr/>
        </p:nvPicPr>
        <p:blipFill>
          <a:blip r:embed="rId4"/>
          <a:stretch/>
        </p:blipFill>
        <p:spPr>
          <a:xfrm>
            <a:off x="4415760" y="2649240"/>
            <a:ext cx="4701240" cy="2367720"/>
          </a:xfrm>
          <a:prstGeom prst="rect">
            <a:avLst/>
          </a:prstGeom>
          <a:ln>
            <a:noFill/>
          </a:ln>
        </p:spPr>
      </p:pic>
      <p:pic>
        <p:nvPicPr>
          <p:cNvPr id="474" name="Imagen 5" descr=""/>
          <p:cNvPicPr/>
          <p:nvPr/>
        </p:nvPicPr>
        <p:blipFill>
          <a:blip r:embed="rId5"/>
          <a:srcRect l="0" t="0" r="0" b="92960"/>
          <a:stretch/>
        </p:blipFill>
        <p:spPr>
          <a:xfrm>
            <a:off x="6016320" y="126000"/>
            <a:ext cx="3062520" cy="159120"/>
          </a:xfrm>
          <a:prstGeom prst="rect">
            <a:avLst/>
          </a:prstGeom>
          <a:ln>
            <a:noFill/>
          </a:ln>
        </p:spPr>
      </p:pic>
      <p:sp>
        <p:nvSpPr>
          <p:cNvPr id="475" name="CustomShape 1"/>
          <p:cNvSpPr/>
          <p:nvPr/>
        </p:nvSpPr>
        <p:spPr>
          <a:xfrm>
            <a:off x="1295280" y="311040"/>
            <a:ext cx="68400" cy="196560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76" name="CustomShape 2"/>
          <p:cNvSpPr/>
          <p:nvPr/>
        </p:nvSpPr>
        <p:spPr>
          <a:xfrm>
            <a:off x="4462920" y="285840"/>
            <a:ext cx="68400" cy="196560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77"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9E746013-1E62-4327-908A-924E8CB89A52}" type="slidenum">
              <a:rPr b="0" lang="es-CO" sz="1000" spc="-1" strike="noStrike">
                <a:solidFill>
                  <a:srgbClr val="595959"/>
                </a:solidFill>
                <a:latin typeface="Arial"/>
                <a:ea typeface="Arial"/>
              </a:rPr>
              <a:t>&lt;number&gt;</a:t>
            </a:fld>
            <a:endParaRPr b="0" lang="es-CO" sz="1000" spc="-1" strike="noStrike">
              <a:latin typeface="Times New Roman"/>
            </a:endParaRPr>
          </a:p>
        </p:txBody>
      </p:sp>
      <p:pic>
        <p:nvPicPr>
          <p:cNvPr id="478" name="Imagen 9" descr=""/>
          <p:cNvPicPr/>
          <p:nvPr/>
        </p:nvPicPr>
        <p:blipFill>
          <a:blip r:embed="rId6"/>
          <a:srcRect l="8553" t="93613" r="6336" b="0"/>
          <a:stretch/>
        </p:blipFill>
        <p:spPr>
          <a:xfrm>
            <a:off x="360360" y="2399760"/>
            <a:ext cx="5776560" cy="1591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TextShape 1"/>
          <p:cNvSpPr txBox="1"/>
          <p:nvPr/>
        </p:nvSpPr>
        <p:spPr>
          <a:xfrm>
            <a:off x="5208120" y="151560"/>
            <a:ext cx="3768840" cy="572400"/>
          </a:xfrm>
          <a:prstGeom prst="rect">
            <a:avLst/>
          </a:prstGeom>
          <a:noFill/>
          <a:ln>
            <a:noFill/>
          </a:ln>
        </p:spPr>
        <p:txBody>
          <a:bodyPr tIns="91440" bIns="91440">
            <a:noAutofit/>
          </a:bodyPr>
          <a:p>
            <a:pPr>
              <a:lnSpc>
                <a:spcPct val="100000"/>
              </a:lnSpc>
            </a:pPr>
            <a:r>
              <a:rPr b="0" lang="es-CO" sz="2000" spc="-1" strike="noStrike">
                <a:solidFill>
                  <a:srgbClr val="000000"/>
                </a:solidFill>
                <a:latin typeface="Arial"/>
                <a:ea typeface="Arial"/>
              </a:rPr>
              <a:t>Initial condition increment  August 18 - 00 horas Domain 1</a:t>
            </a:r>
            <a:br/>
            <a:r>
              <a:rPr b="0" lang="es-CO" sz="2000" spc="-1" strike="noStrike">
                <a:solidFill>
                  <a:srgbClr val="000000"/>
                </a:solidFill>
                <a:latin typeface="Arial"/>
                <a:ea typeface="Arial"/>
              </a:rPr>
              <a:t>  </a:t>
            </a:r>
            <a:endParaRPr b="0" lang="es-CO" sz="2000" spc="-1" strike="noStrike">
              <a:solidFill>
                <a:srgbClr val="000000"/>
              </a:solidFill>
              <a:latin typeface="Arial"/>
            </a:endParaRPr>
          </a:p>
        </p:txBody>
      </p:sp>
      <p:pic>
        <p:nvPicPr>
          <p:cNvPr id="480" name="Imagen 11" descr=""/>
          <p:cNvPicPr/>
          <p:nvPr/>
        </p:nvPicPr>
        <p:blipFill>
          <a:blip r:embed="rId1"/>
          <a:stretch/>
        </p:blipFill>
        <p:spPr>
          <a:xfrm>
            <a:off x="4505760" y="1367280"/>
            <a:ext cx="2256120" cy="3360960"/>
          </a:xfrm>
          <a:prstGeom prst="rect">
            <a:avLst/>
          </a:prstGeom>
          <a:ln>
            <a:noFill/>
          </a:ln>
        </p:spPr>
      </p:pic>
      <p:pic>
        <p:nvPicPr>
          <p:cNvPr id="481" name="Imagen 13" descr=""/>
          <p:cNvPicPr/>
          <p:nvPr/>
        </p:nvPicPr>
        <p:blipFill>
          <a:blip r:embed="rId2"/>
          <a:stretch/>
        </p:blipFill>
        <p:spPr>
          <a:xfrm>
            <a:off x="-2880" y="1404000"/>
            <a:ext cx="2256120" cy="3301560"/>
          </a:xfrm>
          <a:prstGeom prst="rect">
            <a:avLst/>
          </a:prstGeom>
          <a:ln>
            <a:noFill/>
          </a:ln>
        </p:spPr>
      </p:pic>
      <p:sp>
        <p:nvSpPr>
          <p:cNvPr id="482" name="TextShape 2"/>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FB8F9765-DCD1-40F5-B796-83C0ADAFD8AB}"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483" name="CustomShape 3"/>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pic>
        <p:nvPicPr>
          <p:cNvPr id="484" name="Imagen 4" descr=""/>
          <p:cNvPicPr/>
          <p:nvPr/>
        </p:nvPicPr>
        <p:blipFill>
          <a:blip r:embed="rId3"/>
          <a:stretch/>
        </p:blipFill>
        <p:spPr>
          <a:xfrm>
            <a:off x="6732720" y="1405080"/>
            <a:ext cx="2107080" cy="3257280"/>
          </a:xfrm>
          <a:prstGeom prst="rect">
            <a:avLst/>
          </a:prstGeom>
          <a:ln>
            <a:noFill/>
          </a:ln>
        </p:spPr>
      </p:pic>
      <p:pic>
        <p:nvPicPr>
          <p:cNvPr id="485" name="Imagen 5" descr=""/>
          <p:cNvPicPr/>
          <p:nvPr/>
        </p:nvPicPr>
        <p:blipFill>
          <a:blip r:embed="rId4"/>
          <a:stretch/>
        </p:blipFill>
        <p:spPr>
          <a:xfrm>
            <a:off x="2284200" y="1322640"/>
            <a:ext cx="2263680" cy="338004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6" name="Imagen 3" descr=""/>
          <p:cNvPicPr/>
          <p:nvPr/>
        </p:nvPicPr>
        <p:blipFill>
          <a:blip r:embed="rId1"/>
          <a:stretch/>
        </p:blipFill>
        <p:spPr>
          <a:xfrm>
            <a:off x="6826320" y="1386360"/>
            <a:ext cx="1933200" cy="3190680"/>
          </a:xfrm>
          <a:prstGeom prst="rect">
            <a:avLst/>
          </a:prstGeom>
          <a:ln>
            <a:noFill/>
          </a:ln>
        </p:spPr>
      </p:pic>
      <p:pic>
        <p:nvPicPr>
          <p:cNvPr id="487" name="Imagen 2" descr=""/>
          <p:cNvPicPr/>
          <p:nvPr/>
        </p:nvPicPr>
        <p:blipFill>
          <a:blip r:embed="rId2"/>
          <a:stretch/>
        </p:blipFill>
        <p:spPr>
          <a:xfrm>
            <a:off x="4517280" y="1377720"/>
            <a:ext cx="2187360" cy="3251160"/>
          </a:xfrm>
          <a:prstGeom prst="rect">
            <a:avLst/>
          </a:prstGeom>
          <a:ln>
            <a:noFill/>
          </a:ln>
        </p:spPr>
      </p:pic>
      <p:pic>
        <p:nvPicPr>
          <p:cNvPr id="488" name="Imagen 11" descr=""/>
          <p:cNvPicPr/>
          <p:nvPr/>
        </p:nvPicPr>
        <p:blipFill>
          <a:blip r:embed="rId3"/>
          <a:stretch/>
        </p:blipFill>
        <p:spPr>
          <a:xfrm>
            <a:off x="6872760" y="1433880"/>
            <a:ext cx="1968480" cy="3128760"/>
          </a:xfrm>
          <a:prstGeom prst="rect">
            <a:avLst/>
          </a:prstGeom>
          <a:ln>
            <a:noFill/>
          </a:ln>
        </p:spPr>
      </p:pic>
      <p:pic>
        <p:nvPicPr>
          <p:cNvPr id="489" name="Imagen 4" descr=""/>
          <p:cNvPicPr/>
          <p:nvPr/>
        </p:nvPicPr>
        <p:blipFill>
          <a:blip r:embed="rId4"/>
          <a:stretch/>
        </p:blipFill>
        <p:spPr>
          <a:xfrm>
            <a:off x="275040" y="1431720"/>
            <a:ext cx="1974960" cy="3197160"/>
          </a:xfrm>
          <a:prstGeom prst="rect">
            <a:avLst/>
          </a:prstGeom>
          <a:ln>
            <a:noFill/>
          </a:ln>
        </p:spPr>
      </p:pic>
      <p:pic>
        <p:nvPicPr>
          <p:cNvPr id="490" name="Imagen 9" descr=""/>
          <p:cNvPicPr/>
          <p:nvPr/>
        </p:nvPicPr>
        <p:blipFill>
          <a:blip r:embed="rId5"/>
          <a:stretch/>
        </p:blipFill>
        <p:spPr>
          <a:xfrm>
            <a:off x="4660560" y="1389240"/>
            <a:ext cx="1875960" cy="3133800"/>
          </a:xfrm>
          <a:prstGeom prst="rect">
            <a:avLst/>
          </a:prstGeom>
          <a:ln>
            <a:noFill/>
          </a:ln>
        </p:spPr>
      </p:pic>
      <p:sp>
        <p:nvSpPr>
          <p:cNvPr id="491" name="TextShape 1"/>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F42CB49E-D628-4F9D-BA2E-1B083383ADB3}"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492" name="TextShape 2"/>
          <p:cNvSpPr txBox="1"/>
          <p:nvPr/>
        </p:nvSpPr>
        <p:spPr>
          <a:xfrm>
            <a:off x="4995000" y="151560"/>
            <a:ext cx="3982320" cy="572400"/>
          </a:xfrm>
          <a:prstGeom prst="rect">
            <a:avLst/>
          </a:prstGeom>
          <a:noFill/>
          <a:ln>
            <a:noFill/>
          </a:ln>
        </p:spPr>
        <p:txBody>
          <a:bodyPr tIns="91440" bIns="91440">
            <a:noAutofit/>
          </a:bodyPr>
          <a:p>
            <a:pPr>
              <a:lnSpc>
                <a:spcPct val="100000"/>
              </a:lnSpc>
            </a:pPr>
            <a:r>
              <a:rPr b="0" lang="es-CO" sz="2000" spc="-1" strike="noStrike">
                <a:solidFill>
                  <a:srgbClr val="000000"/>
                </a:solidFill>
                <a:latin typeface="Arial"/>
                <a:ea typeface="Arial"/>
              </a:rPr>
              <a:t>Initial condition increment  September 1- 00 horas Domain 2</a:t>
            </a:r>
            <a:br/>
            <a:r>
              <a:rPr b="0" lang="es-CO" sz="2000" spc="-1" strike="noStrike">
                <a:solidFill>
                  <a:srgbClr val="000000"/>
                </a:solidFill>
                <a:latin typeface="Arial"/>
                <a:ea typeface="Arial"/>
              </a:rPr>
              <a:t>  </a:t>
            </a:r>
            <a:endParaRPr b="0" lang="es-CO" sz="2000" spc="-1" strike="noStrike">
              <a:solidFill>
                <a:srgbClr val="000000"/>
              </a:solidFill>
              <a:latin typeface="Arial"/>
            </a:endParaRPr>
          </a:p>
        </p:txBody>
      </p:sp>
      <p:sp>
        <p:nvSpPr>
          <p:cNvPr id="493" name="CustomShape 3"/>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pic>
        <p:nvPicPr>
          <p:cNvPr id="494" name="Imagen 9" descr=""/>
          <p:cNvPicPr/>
          <p:nvPr/>
        </p:nvPicPr>
        <p:blipFill>
          <a:blip r:embed="rId6"/>
          <a:stretch/>
        </p:blipFill>
        <p:spPr>
          <a:xfrm>
            <a:off x="2286360" y="1430280"/>
            <a:ext cx="1856160" cy="3198240"/>
          </a:xfrm>
          <a:prstGeom prst="rect">
            <a:avLst/>
          </a:prstGeom>
          <a:ln>
            <a:noFill/>
          </a:ln>
        </p:spPr>
      </p:pic>
      <p:pic>
        <p:nvPicPr>
          <p:cNvPr id="495" name="Imagen 13" descr=""/>
          <p:cNvPicPr/>
          <p:nvPr/>
        </p:nvPicPr>
        <p:blipFill>
          <a:blip r:embed="rId7"/>
          <a:stretch/>
        </p:blipFill>
        <p:spPr>
          <a:xfrm>
            <a:off x="6843240" y="1329480"/>
            <a:ext cx="1995840" cy="324864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6" name="Imagen 4" descr=""/>
          <p:cNvPicPr/>
          <p:nvPr/>
        </p:nvPicPr>
        <p:blipFill>
          <a:blip r:embed="rId1"/>
          <a:stretch/>
        </p:blipFill>
        <p:spPr>
          <a:xfrm>
            <a:off x="4819680" y="593280"/>
            <a:ext cx="3390480" cy="4161960"/>
          </a:xfrm>
          <a:prstGeom prst="rect">
            <a:avLst/>
          </a:prstGeom>
          <a:ln>
            <a:noFill/>
          </a:ln>
        </p:spPr>
      </p:pic>
      <p:pic>
        <p:nvPicPr>
          <p:cNvPr id="497" name="Picture 2" descr=""/>
          <p:cNvPicPr/>
          <p:nvPr/>
        </p:nvPicPr>
        <p:blipFill>
          <a:blip r:embed="rId2"/>
          <a:stretch/>
        </p:blipFill>
        <p:spPr>
          <a:xfrm>
            <a:off x="796320" y="1873080"/>
            <a:ext cx="3032280" cy="1396800"/>
          </a:xfrm>
          <a:prstGeom prst="rect">
            <a:avLst/>
          </a:prstGeom>
          <a:ln>
            <a:noFill/>
          </a:ln>
        </p:spPr>
      </p:pic>
      <p:sp>
        <p:nvSpPr>
          <p:cNvPr id="498" name="TextShape 1"/>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C124B483-6FC3-405E-9526-C66FE2CC1A9A}"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99" name="Group 1"/>
          <p:cNvGrpSpPr/>
          <p:nvPr/>
        </p:nvGrpSpPr>
        <p:grpSpPr>
          <a:xfrm>
            <a:off x="161640" y="405720"/>
            <a:ext cx="8650440" cy="4116240"/>
            <a:chOff x="161640" y="405720"/>
            <a:chExt cx="8650440" cy="4116240"/>
          </a:xfrm>
        </p:grpSpPr>
        <p:pic>
          <p:nvPicPr>
            <p:cNvPr id="500" name="Imagen 2" descr=""/>
            <p:cNvPicPr/>
            <p:nvPr/>
          </p:nvPicPr>
          <p:blipFill>
            <a:blip r:embed="rId1"/>
            <a:stretch/>
          </p:blipFill>
          <p:spPr>
            <a:xfrm>
              <a:off x="5975280" y="405720"/>
              <a:ext cx="2836800" cy="2100240"/>
            </a:xfrm>
            <a:prstGeom prst="rect">
              <a:avLst/>
            </a:prstGeom>
            <a:ln>
              <a:noFill/>
            </a:ln>
          </p:spPr>
        </p:pic>
        <p:pic>
          <p:nvPicPr>
            <p:cNvPr id="501" name="Imagen 5" descr=""/>
            <p:cNvPicPr/>
            <p:nvPr/>
          </p:nvPicPr>
          <p:blipFill>
            <a:blip r:embed="rId2"/>
            <a:srcRect l="8242" t="0" r="7223" b="0"/>
            <a:stretch/>
          </p:blipFill>
          <p:spPr>
            <a:xfrm>
              <a:off x="161640" y="412560"/>
              <a:ext cx="5684760" cy="2161080"/>
            </a:xfrm>
            <a:prstGeom prst="rect">
              <a:avLst/>
            </a:prstGeom>
            <a:ln>
              <a:noFill/>
            </a:ln>
          </p:spPr>
        </p:pic>
        <p:pic>
          <p:nvPicPr>
            <p:cNvPr id="502" name="Imagen 9" descr=""/>
            <p:cNvPicPr/>
            <p:nvPr/>
          </p:nvPicPr>
          <p:blipFill>
            <a:blip r:embed="rId3"/>
            <a:stretch/>
          </p:blipFill>
          <p:spPr>
            <a:xfrm>
              <a:off x="161640" y="2693520"/>
              <a:ext cx="2742840" cy="1828440"/>
            </a:xfrm>
            <a:prstGeom prst="rect">
              <a:avLst/>
            </a:prstGeom>
            <a:ln>
              <a:noFill/>
            </a:ln>
          </p:spPr>
        </p:pic>
        <p:pic>
          <p:nvPicPr>
            <p:cNvPr id="503" name="Imagen 10" descr=""/>
            <p:cNvPicPr/>
            <p:nvPr/>
          </p:nvPicPr>
          <p:blipFill>
            <a:blip r:embed="rId4"/>
            <a:stretch/>
          </p:blipFill>
          <p:spPr>
            <a:xfrm>
              <a:off x="3103200" y="2639160"/>
              <a:ext cx="2742840" cy="1828440"/>
            </a:xfrm>
            <a:prstGeom prst="rect">
              <a:avLst/>
            </a:prstGeom>
            <a:ln>
              <a:noFill/>
            </a:ln>
          </p:spPr>
        </p:pic>
        <p:pic>
          <p:nvPicPr>
            <p:cNvPr id="504" name="Imagen 11" descr=""/>
            <p:cNvPicPr/>
            <p:nvPr/>
          </p:nvPicPr>
          <p:blipFill>
            <a:blip r:embed="rId5"/>
            <a:stretch/>
          </p:blipFill>
          <p:spPr>
            <a:xfrm>
              <a:off x="6022440" y="2637000"/>
              <a:ext cx="2742840" cy="1828440"/>
            </a:xfrm>
            <a:prstGeom prst="rect">
              <a:avLst/>
            </a:prstGeom>
            <a:ln>
              <a:noFill/>
            </a:ln>
          </p:spPr>
        </p:pic>
      </p:grpSp>
      <p:sp>
        <p:nvSpPr>
          <p:cNvPr id="505" name="TextShape 2"/>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AFAEF624-0B1B-4806-962F-CEC39E620C3F}"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TextShape 1"/>
          <p:cNvSpPr txBox="1"/>
          <p:nvPr/>
        </p:nvSpPr>
        <p:spPr>
          <a:xfrm>
            <a:off x="2883600" y="164880"/>
            <a:ext cx="8520120" cy="572400"/>
          </a:xfrm>
          <a:prstGeom prst="rect">
            <a:avLst/>
          </a:prstGeom>
          <a:noFill/>
          <a:ln>
            <a:noFill/>
          </a:ln>
        </p:spPr>
        <p:txBody>
          <a:bodyPr tIns="91440" bIns="91440">
            <a:noAutofit/>
          </a:bodyPr>
          <a:p>
            <a:pPr algn="ctr">
              <a:lnSpc>
                <a:spcPct val="100000"/>
              </a:lnSpc>
            </a:pPr>
            <a:r>
              <a:rPr b="0" lang="es-CO" sz="2800" spc="-1" strike="noStrike">
                <a:solidFill>
                  <a:srgbClr val="000000"/>
                </a:solidFill>
                <a:latin typeface="Arial"/>
                <a:ea typeface="Arial"/>
              </a:rPr>
              <a:t>Contingency table </a:t>
            </a:r>
            <a:br/>
            <a:r>
              <a:rPr b="0" lang="es-CO" sz="2800" spc="-1" strike="noStrike">
                <a:solidFill>
                  <a:srgbClr val="000000"/>
                </a:solidFill>
                <a:latin typeface="Arial"/>
                <a:ea typeface="Arial"/>
              </a:rPr>
              <a:t>run 20200818-00</a:t>
            </a:r>
            <a:endParaRPr b="0" lang="es-CO" sz="2800" spc="-1" strike="noStrike">
              <a:solidFill>
                <a:srgbClr val="000000"/>
              </a:solidFill>
              <a:latin typeface="Arial"/>
            </a:endParaRPr>
          </a:p>
        </p:txBody>
      </p:sp>
      <p:graphicFrame>
        <p:nvGraphicFramePr>
          <p:cNvPr id="507" name="Table 2"/>
          <p:cNvGraphicFramePr/>
          <p:nvPr/>
        </p:nvGraphicFramePr>
        <p:xfrm>
          <a:off x="3796200" y="1476720"/>
          <a:ext cx="2300040" cy="1626480"/>
        </p:xfrm>
        <a:graphic>
          <a:graphicData uri="http://schemas.openxmlformats.org/drawingml/2006/table">
            <a:tbl>
              <a:tblPr/>
              <a:tblGrid>
                <a:gridCol w="775800"/>
                <a:gridCol w="525600"/>
                <a:gridCol w="500400"/>
                <a:gridCol w="49824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Observed(313)</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63040">
                <a:tc rowSpan="3">
                  <a:txBody>
                    <a:bodyPr anchor="ct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WRFDA</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Rain157</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rain156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40428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152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1184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5</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15</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graphicFrame>
        <p:nvGraphicFramePr>
          <p:cNvPr id="508" name="Table 3"/>
          <p:cNvGraphicFramePr/>
          <p:nvPr/>
        </p:nvGraphicFramePr>
        <p:xfrm>
          <a:off x="263160" y="1455840"/>
          <a:ext cx="2289600" cy="1297800"/>
        </p:xfrm>
        <a:graphic>
          <a:graphicData uri="http://schemas.openxmlformats.org/drawingml/2006/table">
            <a:tbl>
              <a:tblPr/>
              <a:tblGrid>
                <a:gridCol w="747720"/>
                <a:gridCol w="511200"/>
                <a:gridCol w="493560"/>
                <a:gridCol w="53712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Observed(313)</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58360">
                <a:tc rowSpan="3">
                  <a:txBody>
                    <a:bodyPr anchor="ct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Rain157</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p>
                      <a:pPr>
                        <a:lnSpc>
                          <a:spcPct val="100000"/>
                        </a:lnSpc>
                      </a:pPr>
                      <a:r>
                        <a:rPr b="0" lang="es-CO" sz="1100" spc="-1" strike="noStrike">
                          <a:solidFill>
                            <a:srgbClr val="000000"/>
                          </a:solidFill>
                          <a:latin typeface="Arial"/>
                          <a:ea typeface="Arial"/>
                        </a:rPr>
                        <a:t>156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4732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149</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152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0284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13</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sp>
        <p:nvSpPr>
          <p:cNvPr id="509" name="CustomShape 4"/>
          <p:cNvSpPr/>
          <p:nvPr/>
        </p:nvSpPr>
        <p:spPr>
          <a:xfrm>
            <a:off x="2489760" y="1423800"/>
            <a:ext cx="2742840" cy="1551960"/>
          </a:xfrm>
          <a:prstGeom prst="rect">
            <a:avLst/>
          </a:prstGeom>
          <a:noFill/>
          <a:ln>
            <a:noFill/>
          </a:ln>
        </p:spPr>
        <p:style>
          <a:lnRef idx="0"/>
          <a:fillRef idx="0"/>
          <a:effectRef idx="0"/>
          <a:fontRef idx="minor"/>
        </p:style>
        <p:txBody>
          <a:bodyPr>
            <a:spAutoFit/>
          </a:bodyPr>
          <a:p>
            <a:pPr>
              <a:lnSpc>
                <a:spcPct val="100000"/>
              </a:lnSpc>
            </a:pPr>
            <a:r>
              <a:rPr b="0" lang="es-CO" sz="1200" spc="-1" strike="noStrike">
                <a:solidFill>
                  <a:srgbClr val="000000"/>
                </a:solidFill>
                <a:latin typeface="Arial"/>
                <a:ea typeface="Arial"/>
              </a:rPr>
              <a:t>Bias = 1.86</a:t>
            </a:r>
            <a:endParaRPr b="0" lang="es-CO" sz="1200" spc="-1" strike="noStrike">
              <a:latin typeface="Arial"/>
            </a:endParaRPr>
          </a:p>
          <a:p>
            <a:pPr>
              <a:lnSpc>
                <a:spcPct val="100000"/>
              </a:lnSpc>
            </a:pPr>
            <a:r>
              <a:rPr b="0" lang="es-CO" sz="1200" spc="-1" strike="noStrike">
                <a:solidFill>
                  <a:srgbClr val="000000"/>
                </a:solidFill>
                <a:latin typeface="Arial"/>
                <a:ea typeface="Arial"/>
              </a:rPr>
              <a:t>PC = 0.517</a:t>
            </a:r>
            <a:endParaRPr b="0" lang="es-CO" sz="1200" spc="-1" strike="noStrike">
              <a:latin typeface="Arial"/>
            </a:endParaRPr>
          </a:p>
          <a:p>
            <a:pPr>
              <a:lnSpc>
                <a:spcPct val="100000"/>
              </a:lnSpc>
            </a:pPr>
            <a:r>
              <a:rPr b="0" lang="es-CO" sz="1200" spc="-1" strike="noStrike">
                <a:solidFill>
                  <a:srgbClr val="000000"/>
                </a:solidFill>
                <a:latin typeface="Arial"/>
                <a:ea typeface="Arial"/>
              </a:rPr>
              <a:t>POD = 0.949</a:t>
            </a:r>
            <a:endParaRPr b="0" lang="es-CO" sz="1200" spc="-1" strike="noStrike">
              <a:latin typeface="Arial"/>
            </a:endParaRPr>
          </a:p>
          <a:p>
            <a:pPr>
              <a:lnSpc>
                <a:spcPct val="100000"/>
              </a:lnSpc>
            </a:pPr>
            <a:r>
              <a:rPr b="0" lang="es-CO" sz="1200" spc="-1" strike="noStrike">
                <a:solidFill>
                  <a:srgbClr val="000000"/>
                </a:solidFill>
                <a:latin typeface="Arial"/>
                <a:ea typeface="Arial"/>
              </a:rPr>
              <a:t>FAR = 0.489</a:t>
            </a:r>
            <a:endParaRPr b="0" lang="es-CO" sz="1200" spc="-1" strike="noStrike">
              <a:latin typeface="Arial"/>
            </a:endParaRPr>
          </a:p>
          <a:p>
            <a:pPr>
              <a:lnSpc>
                <a:spcPct val="100000"/>
              </a:lnSpc>
            </a:pPr>
            <a:r>
              <a:rPr b="0" lang="es-CO" sz="1200" spc="-1" strike="noStrike">
                <a:solidFill>
                  <a:srgbClr val="000000"/>
                </a:solidFill>
                <a:latin typeface="Arial"/>
                <a:ea typeface="Arial"/>
              </a:rPr>
              <a:t>ETS = 0.0165</a:t>
            </a:r>
            <a:endParaRPr b="0" lang="es-CO" sz="1200" spc="-1" strike="noStrike">
              <a:latin typeface="Arial"/>
            </a:endParaRPr>
          </a:p>
          <a:p>
            <a:pPr>
              <a:lnSpc>
                <a:spcPct val="100000"/>
              </a:lnSpc>
            </a:pPr>
            <a:r>
              <a:rPr b="0" lang="es-CO" sz="1200" spc="-1" strike="noStrike">
                <a:solidFill>
                  <a:srgbClr val="000000"/>
                </a:solidFill>
                <a:latin typeface="Arial"/>
                <a:ea typeface="Arial"/>
              </a:rPr>
              <a:t>HSS = 0.0324</a:t>
            </a:r>
            <a:endParaRPr b="0" lang="es-CO" sz="1200" spc="-1" strike="noStrike">
              <a:latin typeface="Arial"/>
            </a:endParaRPr>
          </a:p>
          <a:p>
            <a:pPr>
              <a:lnSpc>
                <a:spcPct val="100000"/>
              </a:lnSpc>
            </a:pPr>
            <a:r>
              <a:rPr b="0" lang="es-CO" sz="1200" spc="-1" strike="noStrike">
                <a:solidFill>
                  <a:srgbClr val="000000"/>
                </a:solidFill>
                <a:latin typeface="Arial"/>
                <a:ea typeface="Arial"/>
              </a:rPr>
              <a:t>PSS = 0.0323</a:t>
            </a:r>
            <a:endParaRPr b="0" lang="es-CO" sz="1200" spc="-1" strike="noStrike">
              <a:latin typeface="Arial"/>
            </a:endParaRPr>
          </a:p>
          <a:p>
            <a:pPr>
              <a:lnSpc>
                <a:spcPct val="100000"/>
              </a:lnSpc>
            </a:pPr>
            <a:r>
              <a:rPr b="0" lang="es-CO" sz="1200" spc="-1" strike="noStrike">
                <a:solidFill>
                  <a:srgbClr val="000000"/>
                </a:solidFill>
                <a:latin typeface="Arial"/>
                <a:ea typeface="Arial"/>
              </a:rPr>
              <a:t>CSS = 0.1293</a:t>
            </a:r>
            <a:endParaRPr b="0" lang="es-CO" sz="1200" spc="-1" strike="noStrike">
              <a:latin typeface="Arial"/>
            </a:endParaRPr>
          </a:p>
        </p:txBody>
      </p:sp>
      <p:sp>
        <p:nvSpPr>
          <p:cNvPr id="510" name="CustomShape 5"/>
          <p:cNvSpPr/>
          <p:nvPr/>
        </p:nvSpPr>
        <p:spPr>
          <a:xfrm>
            <a:off x="6025680" y="1423080"/>
            <a:ext cx="2742840" cy="1765080"/>
          </a:xfrm>
          <a:prstGeom prst="rect">
            <a:avLst/>
          </a:prstGeom>
          <a:noFill/>
          <a:ln>
            <a:noFill/>
          </a:ln>
        </p:spPr>
        <p:style>
          <a:lnRef idx="0"/>
          <a:fillRef idx="0"/>
          <a:effectRef idx="0"/>
          <a:fontRef idx="minor"/>
        </p:style>
        <p:txBody>
          <a:bodyPr>
            <a:spAutoFit/>
          </a:bodyPr>
          <a:p>
            <a:pPr>
              <a:lnSpc>
                <a:spcPct val="100000"/>
              </a:lnSpc>
            </a:pPr>
            <a:r>
              <a:rPr b="0" lang="es-CO" sz="1200" spc="-1" strike="noStrike">
                <a:solidFill>
                  <a:srgbClr val="000000"/>
                </a:solidFill>
                <a:latin typeface="Arial"/>
                <a:ea typeface="Arial"/>
              </a:rPr>
              <a:t>Bias = 1.86</a:t>
            </a:r>
            <a:endParaRPr b="0" lang="es-CO" sz="1200" spc="-1" strike="noStrike">
              <a:latin typeface="Arial"/>
            </a:endParaRPr>
          </a:p>
          <a:p>
            <a:pPr>
              <a:lnSpc>
                <a:spcPct val="100000"/>
              </a:lnSpc>
            </a:pPr>
            <a:r>
              <a:rPr b="0" lang="es-CO" sz="1200" spc="-1" strike="noStrike">
                <a:solidFill>
                  <a:srgbClr val="000000"/>
                </a:solidFill>
                <a:latin typeface="Arial"/>
                <a:ea typeface="Arial"/>
              </a:rPr>
              <a:t>PC = 0.533</a:t>
            </a:r>
            <a:endParaRPr b="0" lang="es-CO" sz="1200" spc="-1" strike="noStrike">
              <a:latin typeface="Arial"/>
            </a:endParaRPr>
          </a:p>
          <a:p>
            <a:pPr>
              <a:lnSpc>
                <a:spcPct val="100000"/>
              </a:lnSpc>
            </a:pPr>
            <a:r>
              <a:rPr b="0" lang="es-CO" sz="1200" spc="-1" strike="noStrike">
                <a:solidFill>
                  <a:srgbClr val="000000"/>
                </a:solidFill>
                <a:latin typeface="Arial"/>
                <a:ea typeface="Arial"/>
              </a:rPr>
              <a:t>POD = 0.968</a:t>
            </a:r>
            <a:endParaRPr b="0" lang="es-CO" sz="1200" spc="-1" strike="noStrike">
              <a:latin typeface="Arial"/>
            </a:endParaRPr>
          </a:p>
          <a:p>
            <a:pPr>
              <a:lnSpc>
                <a:spcPct val="100000"/>
              </a:lnSpc>
            </a:pPr>
            <a:r>
              <a:rPr b="0" lang="es-CO" sz="1200" spc="-1" strike="noStrike">
                <a:solidFill>
                  <a:srgbClr val="000000"/>
                </a:solidFill>
                <a:latin typeface="Arial"/>
                <a:ea typeface="Arial"/>
              </a:rPr>
              <a:t>FAR = 0.481</a:t>
            </a:r>
            <a:endParaRPr b="0" lang="es-CO" sz="1200" spc="-1" strike="noStrike">
              <a:latin typeface="Arial"/>
            </a:endParaRPr>
          </a:p>
          <a:p>
            <a:pPr>
              <a:lnSpc>
                <a:spcPct val="100000"/>
              </a:lnSpc>
            </a:pPr>
            <a:r>
              <a:rPr b="0" lang="es-CO" sz="1200" spc="-1" strike="noStrike">
                <a:solidFill>
                  <a:srgbClr val="000000"/>
                </a:solidFill>
                <a:latin typeface="Arial"/>
                <a:ea typeface="Arial"/>
              </a:rPr>
              <a:t>ETS = 0.0333</a:t>
            </a:r>
            <a:endParaRPr b="0" lang="es-CO" sz="1200" spc="-1" strike="noStrike">
              <a:latin typeface="Arial"/>
            </a:endParaRPr>
          </a:p>
          <a:p>
            <a:pPr>
              <a:lnSpc>
                <a:spcPct val="100000"/>
              </a:lnSpc>
            </a:pPr>
            <a:r>
              <a:rPr b="0" lang="es-CO" sz="1200" spc="-1" strike="noStrike">
                <a:solidFill>
                  <a:srgbClr val="000000"/>
                </a:solidFill>
                <a:latin typeface="Arial"/>
                <a:ea typeface="Arial"/>
              </a:rPr>
              <a:t>HSS = 0.0644</a:t>
            </a:r>
            <a:endParaRPr b="0" lang="es-CO" sz="1200" spc="-1" strike="noStrike">
              <a:latin typeface="Arial"/>
            </a:endParaRPr>
          </a:p>
          <a:p>
            <a:pPr>
              <a:lnSpc>
                <a:spcPct val="100000"/>
              </a:lnSpc>
            </a:pPr>
            <a:r>
              <a:rPr b="0" lang="es-CO" sz="1200" spc="-1" strike="noStrike">
                <a:solidFill>
                  <a:srgbClr val="000000"/>
                </a:solidFill>
                <a:latin typeface="Arial"/>
                <a:ea typeface="Arial"/>
              </a:rPr>
              <a:t>PSS = 0.0643</a:t>
            </a:r>
            <a:endParaRPr b="0" lang="es-CO" sz="1200" spc="-1" strike="noStrike">
              <a:latin typeface="Arial"/>
            </a:endParaRPr>
          </a:p>
          <a:p>
            <a:pPr>
              <a:lnSpc>
                <a:spcPct val="100000"/>
              </a:lnSpc>
            </a:pPr>
            <a:r>
              <a:rPr b="0" lang="es-CO" sz="1200" spc="-1" strike="noStrike">
                <a:solidFill>
                  <a:srgbClr val="000000"/>
                </a:solidFill>
                <a:latin typeface="Arial"/>
                <a:ea typeface="Arial"/>
              </a:rPr>
              <a:t>CSS = 0.2687 </a:t>
            </a:r>
            <a:br/>
            <a:endParaRPr b="0" lang="es-CO" sz="1200" spc="-1" strike="noStrike">
              <a:latin typeface="Arial"/>
            </a:endParaRPr>
          </a:p>
        </p:txBody>
      </p:sp>
      <p:sp>
        <p:nvSpPr>
          <p:cNvPr id="511" name="CustomShape 6"/>
          <p:cNvSpPr/>
          <p:nvPr/>
        </p:nvSpPr>
        <p:spPr>
          <a:xfrm>
            <a:off x="6248880" y="1891800"/>
            <a:ext cx="3780360" cy="3074760"/>
          </a:xfrm>
          <a:prstGeom prst="rect">
            <a:avLst/>
          </a:prstGeom>
          <a:noFill/>
          <a:ln>
            <a:noFill/>
          </a:ln>
        </p:spPr>
        <p:style>
          <a:lnRef idx="0"/>
          <a:fillRef idx="0"/>
          <a:effectRef idx="0"/>
          <a:fontRef idx="minor"/>
        </p:style>
        <p:txBody>
          <a:bodyPr>
            <a:spAutoFit/>
          </a:bodyPr>
          <a:p>
            <a:pPr>
              <a:lnSpc>
                <a:spcPct val="100000"/>
              </a:lnSpc>
            </a:pPr>
            <a:endParaRPr b="0" lang="es-CO" sz="1400" spc="-1" strike="noStrike">
              <a:latin typeface="Arial"/>
            </a:endParaRPr>
          </a:p>
          <a:p>
            <a:pPr algn="ctr">
              <a:lnSpc>
                <a:spcPct val="100000"/>
              </a:lnSpc>
            </a:pPr>
            <a:r>
              <a:rPr b="0" lang="es-CO" sz="1100" spc="-1" strike="noStrike">
                <a:solidFill>
                  <a:srgbClr val="000000"/>
                </a:solidFill>
                <a:latin typeface="Arial"/>
                <a:ea typeface="Arial"/>
              </a:rPr>
              <a:t>PROPORTION CORRECT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(PC)</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PROBABILITY OF DETECTION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(POD)</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FALSE ALARM RATIO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(FAR)</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EQUITABLE THREAT 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(ETS)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HEIDKE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(HSS)</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PEIRCE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(PSS)</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CLAITON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(CSS)</a:t>
            </a:r>
            <a:endParaRPr b="0" lang="es-CO" sz="1100" spc="-1" strike="noStrike">
              <a:latin typeface="Arial"/>
            </a:endParaRPr>
          </a:p>
          <a:p>
            <a:pPr algn="ctr">
              <a:lnSpc>
                <a:spcPct val="100000"/>
              </a:lnSpc>
            </a:pPr>
            <a:endParaRPr b="0" lang="es-CO" sz="1100" spc="-1" strike="noStrike">
              <a:latin typeface="Arial"/>
            </a:endParaRPr>
          </a:p>
          <a:p>
            <a:pPr algn="ctr">
              <a:lnSpc>
                <a:spcPct val="100000"/>
              </a:lnSpc>
            </a:pPr>
            <a:endParaRPr b="0" lang="es-CO" sz="1100" spc="-1" strike="noStrike">
              <a:latin typeface="Arial"/>
            </a:endParaRPr>
          </a:p>
        </p:txBody>
      </p:sp>
      <p:graphicFrame>
        <p:nvGraphicFramePr>
          <p:cNvPr id="512" name="Table 7"/>
          <p:cNvGraphicFramePr/>
          <p:nvPr/>
        </p:nvGraphicFramePr>
        <p:xfrm>
          <a:off x="290880" y="3269520"/>
          <a:ext cx="2274120" cy="1618200"/>
        </p:xfrm>
        <a:graphic>
          <a:graphicData uri="http://schemas.openxmlformats.org/drawingml/2006/table">
            <a:tbl>
              <a:tblPr/>
              <a:tblGrid>
                <a:gridCol w="750600"/>
                <a:gridCol w="492120"/>
                <a:gridCol w="534960"/>
                <a:gridCol w="496440"/>
              </a:tblGrid>
              <a:tr h="3049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400" spc="-1" strike="noStrike">
                          <a:solidFill>
                            <a:srgbClr val="ffffff"/>
                          </a:solidFill>
                          <a:latin typeface="Arial"/>
                          <a:ea typeface="Arial"/>
                        </a:rPr>
                        <a:t>Observed(308)</a:t>
                      </a:r>
                      <a:endParaRPr b="0" lang="es-CO"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94000">
                <a:tc rowSpan="3">
                  <a:txBody>
                    <a:bodyPr anchor="ctr">
                      <a:noAutofit/>
                    </a:bodyPr>
                    <a:p>
                      <a:pPr algn="ctr">
                        <a:lnSpc>
                          <a:spcPct val="100000"/>
                        </a:lnSpc>
                      </a:pPr>
                      <a:r>
                        <a:rPr b="0" lang="es-CO" sz="1200" spc="-1" strike="noStrike">
                          <a:solidFill>
                            <a:srgbClr val="000000"/>
                          </a:solidFill>
                          <a:latin typeface="Arial"/>
                          <a:ea typeface="Arial"/>
                        </a:rPr>
                        <a:t>F</a:t>
                      </a:r>
                      <a:r>
                        <a:rPr b="0" lang="es-CO" sz="1100" spc="-1" strike="noStrike">
                          <a:solidFill>
                            <a:srgbClr val="000000"/>
                          </a:solidFill>
                          <a:latin typeface="Arial"/>
                          <a:ea typeface="Arial"/>
                        </a:rPr>
                        <a:t>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Rain157</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p>
                      <a:pPr>
                        <a:lnSpc>
                          <a:spcPct val="100000"/>
                        </a:lnSpc>
                      </a:pPr>
                      <a:r>
                        <a:rPr b="0" lang="es-CO" sz="1100" spc="-1" strike="noStrike">
                          <a:solidFill>
                            <a:srgbClr val="000000"/>
                          </a:solidFill>
                          <a:latin typeface="Arial"/>
                          <a:ea typeface="Arial"/>
                        </a:rPr>
                        <a:t>156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592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153</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266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graphicFrame>
        <p:nvGraphicFramePr>
          <p:cNvPr id="513" name="Table 8"/>
          <p:cNvGraphicFramePr/>
          <p:nvPr/>
        </p:nvGraphicFramePr>
        <p:xfrm>
          <a:off x="3768120" y="3294720"/>
          <a:ext cx="2299320" cy="1496520"/>
        </p:xfrm>
        <a:graphic>
          <a:graphicData uri="http://schemas.openxmlformats.org/drawingml/2006/table">
            <a:tbl>
              <a:tblPr/>
              <a:tblGrid>
                <a:gridCol w="817560"/>
                <a:gridCol w="516600"/>
                <a:gridCol w="525600"/>
                <a:gridCol w="439560"/>
              </a:tblGrid>
              <a:tr h="25920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Observed(308)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94000">
                <a:tc rowSpan="3">
                  <a:txBody>
                    <a:bodyPr anchor="ct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WRFDA</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Rain157</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rain156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592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153</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266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10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sp>
        <p:nvSpPr>
          <p:cNvPr id="514" name="CustomShape 9"/>
          <p:cNvSpPr/>
          <p:nvPr/>
        </p:nvSpPr>
        <p:spPr>
          <a:xfrm>
            <a:off x="6025320" y="3243240"/>
            <a:ext cx="2742840" cy="1765080"/>
          </a:xfrm>
          <a:prstGeom prst="rect">
            <a:avLst/>
          </a:prstGeom>
          <a:noFill/>
          <a:ln>
            <a:noFill/>
          </a:ln>
        </p:spPr>
        <p:style>
          <a:lnRef idx="0"/>
          <a:fillRef idx="0"/>
          <a:effectRef idx="0"/>
          <a:fontRef idx="minor"/>
        </p:style>
        <p:txBody>
          <a:bodyPr>
            <a:spAutoFit/>
          </a:bodyPr>
          <a:p>
            <a:pPr>
              <a:lnSpc>
                <a:spcPct val="100000"/>
              </a:lnSpc>
            </a:pPr>
            <a:r>
              <a:rPr b="0" lang="es-CO" sz="1200" spc="-1" strike="noStrike">
                <a:solidFill>
                  <a:srgbClr val="000000"/>
                </a:solidFill>
                <a:latin typeface="Arial"/>
                <a:ea typeface="Arial"/>
              </a:rPr>
              <a:t>Bias = 1.90</a:t>
            </a:r>
            <a:endParaRPr b="0" lang="es-CO" sz="1200" spc="-1" strike="noStrike">
              <a:latin typeface="Arial"/>
            </a:endParaRPr>
          </a:p>
          <a:p>
            <a:pPr>
              <a:lnSpc>
                <a:spcPct val="100000"/>
              </a:lnSpc>
            </a:pPr>
            <a:r>
              <a:rPr b="0" lang="es-CO" sz="1200" spc="-1" strike="noStrike">
                <a:solidFill>
                  <a:srgbClr val="000000"/>
                </a:solidFill>
                <a:latin typeface="Arial"/>
                <a:ea typeface="Arial"/>
              </a:rPr>
              <a:t>PC = 0.52</a:t>
            </a:r>
            <a:endParaRPr b="0" lang="es-CO" sz="1200" spc="-1" strike="noStrike">
              <a:latin typeface="Arial"/>
            </a:endParaRPr>
          </a:p>
          <a:p>
            <a:pPr>
              <a:lnSpc>
                <a:spcPct val="100000"/>
              </a:lnSpc>
            </a:pPr>
            <a:r>
              <a:rPr b="0" lang="es-CO" sz="1200" spc="-1" strike="noStrike">
                <a:solidFill>
                  <a:srgbClr val="000000"/>
                </a:solidFill>
                <a:latin typeface="Arial"/>
                <a:ea typeface="Arial"/>
              </a:rPr>
              <a:t>POD = 0.974</a:t>
            </a:r>
            <a:endParaRPr b="0" lang="es-CO" sz="1200" spc="-1" strike="noStrike">
              <a:latin typeface="Arial"/>
            </a:endParaRPr>
          </a:p>
          <a:p>
            <a:pPr>
              <a:lnSpc>
                <a:spcPct val="100000"/>
              </a:lnSpc>
            </a:pPr>
            <a:r>
              <a:rPr b="0" lang="es-CO" sz="1200" spc="-1" strike="noStrike">
                <a:solidFill>
                  <a:srgbClr val="000000"/>
                </a:solidFill>
                <a:latin typeface="Arial"/>
                <a:ea typeface="Arial"/>
              </a:rPr>
              <a:t>FAR = 0.488</a:t>
            </a:r>
            <a:endParaRPr b="0" lang="es-CO" sz="1200" spc="-1" strike="noStrike">
              <a:latin typeface="Arial"/>
            </a:endParaRPr>
          </a:p>
          <a:p>
            <a:pPr>
              <a:lnSpc>
                <a:spcPct val="100000"/>
              </a:lnSpc>
            </a:pPr>
            <a:r>
              <a:rPr b="0" lang="es-CO" sz="1200" spc="-1" strike="noStrike">
                <a:solidFill>
                  <a:srgbClr val="000000"/>
                </a:solidFill>
                <a:latin typeface="Arial"/>
                <a:ea typeface="Arial"/>
              </a:rPr>
              <a:t>ETS = 0.01975</a:t>
            </a:r>
            <a:endParaRPr b="0" lang="es-CO" sz="1200" spc="-1" strike="noStrike">
              <a:latin typeface="Arial"/>
            </a:endParaRPr>
          </a:p>
          <a:p>
            <a:pPr>
              <a:lnSpc>
                <a:spcPct val="100000"/>
              </a:lnSpc>
            </a:pPr>
            <a:r>
              <a:rPr b="0" lang="es-CO" sz="1200" spc="-1" strike="noStrike">
                <a:solidFill>
                  <a:srgbClr val="000000"/>
                </a:solidFill>
                <a:latin typeface="Arial"/>
                <a:ea typeface="Arial"/>
              </a:rPr>
              <a:t>HSS = 0.0387</a:t>
            </a:r>
            <a:endParaRPr b="0" lang="es-CO" sz="1200" spc="-1" strike="noStrike">
              <a:latin typeface="Arial"/>
            </a:endParaRPr>
          </a:p>
          <a:p>
            <a:pPr>
              <a:lnSpc>
                <a:spcPct val="100000"/>
              </a:lnSpc>
            </a:pPr>
            <a:r>
              <a:rPr b="0" lang="es-CO" sz="1200" spc="-1" strike="noStrike">
                <a:solidFill>
                  <a:srgbClr val="000000"/>
                </a:solidFill>
                <a:latin typeface="Arial"/>
                <a:ea typeface="Arial"/>
              </a:rPr>
              <a:t>PSS = 0.0386</a:t>
            </a:r>
            <a:endParaRPr b="0" lang="es-CO" sz="1200" spc="-1" strike="noStrike">
              <a:latin typeface="Arial"/>
            </a:endParaRPr>
          </a:p>
          <a:p>
            <a:pPr>
              <a:lnSpc>
                <a:spcPct val="100000"/>
              </a:lnSpc>
            </a:pPr>
            <a:r>
              <a:rPr b="0" lang="es-CO" sz="1200" spc="-1" strike="noStrike">
                <a:solidFill>
                  <a:srgbClr val="000000"/>
                </a:solidFill>
                <a:latin typeface="Arial"/>
                <a:ea typeface="Arial"/>
              </a:rPr>
              <a:t>CSS = 0.2259</a:t>
            </a:r>
            <a:endParaRPr b="0" lang="es-CO" sz="1200" spc="-1" strike="noStrike">
              <a:latin typeface="Arial"/>
            </a:endParaRPr>
          </a:p>
          <a:p>
            <a:pPr algn="r">
              <a:lnSpc>
                <a:spcPct val="100000"/>
              </a:lnSpc>
            </a:pPr>
            <a:endParaRPr b="0" lang="es-CO" sz="1200" spc="-1" strike="noStrike">
              <a:latin typeface="Arial"/>
            </a:endParaRPr>
          </a:p>
        </p:txBody>
      </p:sp>
      <p:sp>
        <p:nvSpPr>
          <p:cNvPr id="515" name="CustomShape 10"/>
          <p:cNvSpPr/>
          <p:nvPr/>
        </p:nvSpPr>
        <p:spPr>
          <a:xfrm>
            <a:off x="2524680" y="3243240"/>
            <a:ext cx="1441440" cy="1551960"/>
          </a:xfrm>
          <a:prstGeom prst="rect">
            <a:avLst/>
          </a:prstGeom>
          <a:noFill/>
          <a:ln>
            <a:noFill/>
          </a:ln>
        </p:spPr>
        <p:style>
          <a:lnRef idx="0"/>
          <a:fillRef idx="0"/>
          <a:effectRef idx="0"/>
          <a:fontRef idx="minor"/>
        </p:style>
        <p:txBody>
          <a:bodyPr>
            <a:spAutoFit/>
          </a:bodyPr>
          <a:p>
            <a:pPr>
              <a:lnSpc>
                <a:spcPct val="100000"/>
              </a:lnSpc>
            </a:pPr>
            <a:r>
              <a:rPr b="0" lang="es-CO" sz="1200" spc="-1" strike="noStrike">
                <a:solidFill>
                  <a:srgbClr val="000000"/>
                </a:solidFill>
                <a:latin typeface="Arial"/>
                <a:ea typeface="Arial"/>
              </a:rPr>
              <a:t>Bias = 1.92</a:t>
            </a:r>
            <a:endParaRPr b="0" lang="es-CO" sz="1200" spc="-1" strike="noStrike">
              <a:latin typeface="Arial"/>
            </a:endParaRPr>
          </a:p>
          <a:p>
            <a:pPr>
              <a:lnSpc>
                <a:spcPct val="100000"/>
              </a:lnSpc>
            </a:pPr>
            <a:r>
              <a:rPr b="0" lang="es-CO" sz="1200" spc="-1" strike="noStrike">
                <a:solidFill>
                  <a:srgbClr val="000000"/>
                </a:solidFill>
                <a:latin typeface="Arial"/>
                <a:ea typeface="Arial"/>
              </a:rPr>
              <a:t>PC = 0.514</a:t>
            </a:r>
            <a:endParaRPr b="0" lang="es-CO" sz="1200" spc="-1" strike="noStrike">
              <a:latin typeface="Arial"/>
            </a:endParaRPr>
          </a:p>
          <a:p>
            <a:pPr>
              <a:lnSpc>
                <a:spcPct val="100000"/>
              </a:lnSpc>
            </a:pPr>
            <a:r>
              <a:rPr b="0" lang="es-CO" sz="1200" spc="-1" strike="noStrike">
                <a:solidFill>
                  <a:srgbClr val="000000"/>
                </a:solidFill>
                <a:latin typeface="Arial"/>
                <a:ea typeface="Arial"/>
              </a:rPr>
              <a:t>POD = 0.974</a:t>
            </a:r>
            <a:endParaRPr b="0" lang="es-CO" sz="1200" spc="-1" strike="noStrike">
              <a:latin typeface="Arial"/>
            </a:endParaRPr>
          </a:p>
          <a:p>
            <a:pPr>
              <a:lnSpc>
                <a:spcPct val="100000"/>
              </a:lnSpc>
            </a:pPr>
            <a:r>
              <a:rPr b="0" lang="es-CO" sz="1200" spc="-1" strike="noStrike">
                <a:solidFill>
                  <a:srgbClr val="000000"/>
                </a:solidFill>
                <a:latin typeface="Arial"/>
                <a:ea typeface="Arial"/>
              </a:rPr>
              <a:t>FAR = 0.491</a:t>
            </a:r>
            <a:endParaRPr b="0" lang="es-CO" sz="1200" spc="-1" strike="noStrike">
              <a:latin typeface="Arial"/>
            </a:endParaRPr>
          </a:p>
          <a:p>
            <a:pPr>
              <a:lnSpc>
                <a:spcPct val="100000"/>
              </a:lnSpc>
            </a:pPr>
            <a:r>
              <a:rPr b="0" lang="es-CO" sz="1200" spc="-1" strike="noStrike">
                <a:solidFill>
                  <a:srgbClr val="000000"/>
                </a:solidFill>
                <a:latin typeface="Arial"/>
                <a:ea typeface="Arial"/>
              </a:rPr>
              <a:t>ETS = 0.0131</a:t>
            </a:r>
            <a:endParaRPr b="0" lang="es-CO" sz="1200" spc="-1" strike="noStrike">
              <a:latin typeface="Arial"/>
            </a:endParaRPr>
          </a:p>
          <a:p>
            <a:pPr>
              <a:lnSpc>
                <a:spcPct val="100000"/>
              </a:lnSpc>
            </a:pPr>
            <a:r>
              <a:rPr b="0" lang="es-CO" sz="1200" spc="-1" strike="noStrike">
                <a:solidFill>
                  <a:srgbClr val="000000"/>
                </a:solidFill>
                <a:latin typeface="Arial"/>
                <a:ea typeface="Arial"/>
              </a:rPr>
              <a:t>HSS = 0.0258</a:t>
            </a:r>
            <a:endParaRPr b="0" lang="es-CO" sz="1200" spc="-1" strike="noStrike">
              <a:latin typeface="Arial"/>
            </a:endParaRPr>
          </a:p>
          <a:p>
            <a:pPr>
              <a:lnSpc>
                <a:spcPct val="100000"/>
              </a:lnSpc>
            </a:pPr>
            <a:r>
              <a:rPr b="0" lang="es-CO" sz="1200" spc="-1" strike="noStrike">
                <a:solidFill>
                  <a:srgbClr val="000000"/>
                </a:solidFill>
                <a:latin typeface="Arial"/>
                <a:ea typeface="Arial"/>
              </a:rPr>
              <a:t>PSS = 0.0258</a:t>
            </a:r>
            <a:endParaRPr b="0" lang="es-CO" sz="1200" spc="-1" strike="noStrike">
              <a:latin typeface="Arial"/>
            </a:endParaRPr>
          </a:p>
          <a:p>
            <a:pPr>
              <a:lnSpc>
                <a:spcPct val="100000"/>
              </a:lnSpc>
            </a:pPr>
            <a:r>
              <a:rPr b="0" lang="es-CO" sz="1200" spc="-1" strike="noStrike">
                <a:solidFill>
                  <a:srgbClr val="000000"/>
                </a:solidFill>
                <a:latin typeface="Arial"/>
                <a:ea typeface="Arial"/>
              </a:rPr>
              <a:t>CSS = 0.1749</a:t>
            </a:r>
            <a:endParaRPr b="0" lang="es-CO" sz="1200" spc="-1" strike="noStrike">
              <a:latin typeface="Arial"/>
            </a:endParaRPr>
          </a:p>
        </p:txBody>
      </p:sp>
      <p:sp>
        <p:nvSpPr>
          <p:cNvPr id="516" name="TextShape 11"/>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F386F339-34B4-45B6-9440-E099BA578265}"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517" name="CustomShape 12"/>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2982240" y="3208680"/>
            <a:ext cx="851400" cy="1433880"/>
          </a:xfrm>
          <a:prstGeom prst="bentUpArrow">
            <a:avLst>
              <a:gd name="adj1" fmla="val 25000"/>
              <a:gd name="adj2" fmla="val 25000"/>
              <a:gd name="adj3" fmla="val 25000"/>
            </a:avLst>
          </a:prstGeom>
          <a:ln>
            <a:round/>
          </a:ln>
        </p:spPr>
        <p:style>
          <a:lnRef idx="2">
            <a:schemeClr val="accent3">
              <a:shade val="50000"/>
            </a:schemeClr>
          </a:lnRef>
          <a:fillRef idx="1">
            <a:schemeClr val="accent3"/>
          </a:fillRef>
          <a:effectRef idx="0">
            <a:schemeClr val="accent3"/>
          </a:effectRef>
          <a:fontRef idx="minor"/>
        </p:style>
      </p:sp>
      <p:sp>
        <p:nvSpPr>
          <p:cNvPr id="251" name="TextShape 2"/>
          <p:cNvSpPr txBox="1"/>
          <p:nvPr/>
        </p:nvSpPr>
        <p:spPr>
          <a:xfrm>
            <a:off x="-1080" y="211320"/>
            <a:ext cx="4476600" cy="57240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txBody>
          <a:bodyPr tIns="91440" bIns="91440">
            <a:noAutofit/>
          </a:bodyPr>
          <a:p>
            <a:pPr>
              <a:lnSpc>
                <a:spcPct val="100000"/>
              </a:lnSpc>
            </a:pPr>
            <a:r>
              <a:rPr b="0" lang="es-CO" sz="2800" spc="-1" strike="noStrike">
                <a:solidFill>
                  <a:srgbClr val="000000"/>
                </a:solidFill>
                <a:latin typeface="Arial"/>
                <a:ea typeface="Arial"/>
              </a:rPr>
              <a:t>1. Work team motivation</a:t>
            </a:r>
            <a:endParaRPr b="0" lang="es-CO" sz="2800" spc="-1" strike="noStrike">
              <a:solidFill>
                <a:srgbClr val="000000"/>
              </a:solidFill>
              <a:latin typeface="Arial"/>
            </a:endParaRPr>
          </a:p>
        </p:txBody>
      </p:sp>
      <p:pic>
        <p:nvPicPr>
          <p:cNvPr id="252" name="Imagen 2" descr=""/>
          <p:cNvPicPr/>
          <p:nvPr/>
        </p:nvPicPr>
        <p:blipFill>
          <a:blip r:embed="rId1"/>
          <a:stretch/>
        </p:blipFill>
        <p:spPr>
          <a:xfrm>
            <a:off x="5286960" y="102960"/>
            <a:ext cx="843120" cy="1068120"/>
          </a:xfrm>
          <a:prstGeom prst="rect">
            <a:avLst/>
          </a:prstGeom>
          <a:ln>
            <a:noFill/>
          </a:ln>
        </p:spPr>
      </p:pic>
      <p:sp>
        <p:nvSpPr>
          <p:cNvPr id="253" name="CustomShape 3"/>
          <p:cNvSpPr/>
          <p:nvPr/>
        </p:nvSpPr>
        <p:spPr>
          <a:xfrm>
            <a:off x="5612040" y="1219680"/>
            <a:ext cx="3264840" cy="3376440"/>
          </a:xfrm>
          <a:prstGeom prst="rect">
            <a:avLst/>
          </a:prstGeom>
          <a:noFill/>
          <a:ln>
            <a:noFill/>
          </a:ln>
        </p:spPr>
        <p:style>
          <a:lnRef idx="0"/>
          <a:fillRef idx="0"/>
          <a:effectRef idx="0"/>
          <a:fontRef idx="minor"/>
        </p:style>
        <p:txBody>
          <a:bodyPr>
            <a:spAutoFit/>
          </a:bodyPr>
          <a:p>
            <a:pPr algn="just">
              <a:lnSpc>
                <a:spcPct val="100000"/>
              </a:lnSpc>
            </a:pPr>
            <a:r>
              <a:rPr b="0" lang="es-CO" sz="1200" spc="-1" strike="noStrike">
                <a:solidFill>
                  <a:srgbClr val="000000"/>
                </a:solidFill>
                <a:latin typeface="Arial"/>
                <a:ea typeface="Arial"/>
              </a:rPr>
              <a:t>Colombian Air Force (</a:t>
            </a:r>
            <a:r>
              <a:rPr b="1" lang="es-CO" sz="1200" spc="-1" strike="noStrike">
                <a:solidFill>
                  <a:srgbClr val="000000"/>
                </a:solidFill>
                <a:latin typeface="Arial"/>
                <a:ea typeface="Arial"/>
              </a:rPr>
              <a:t>FAC</a:t>
            </a:r>
            <a:r>
              <a:rPr b="0" lang="es-CO" sz="1200" spc="-1" strike="noStrike">
                <a:solidFill>
                  <a:srgbClr val="000000"/>
                </a:solidFill>
                <a:latin typeface="Arial"/>
                <a:ea typeface="Arial"/>
              </a:rPr>
              <a:t>) establish the meteorological area in </a:t>
            </a:r>
            <a:r>
              <a:rPr b="1" lang="es-CO" sz="1200" spc="-1" strike="noStrike">
                <a:solidFill>
                  <a:srgbClr val="000000"/>
                </a:solidFill>
                <a:latin typeface="Arial"/>
                <a:ea typeface="Arial"/>
              </a:rPr>
              <a:t>1972</a:t>
            </a:r>
            <a:r>
              <a:rPr b="0" lang="es-CO" sz="1200" spc="-1" strike="noStrike">
                <a:solidFill>
                  <a:srgbClr val="000000"/>
                </a:solidFill>
                <a:latin typeface="Arial"/>
                <a:ea typeface="Arial"/>
              </a:rPr>
              <a:t>, with the first </a:t>
            </a:r>
            <a:r>
              <a:rPr b="1" lang="es-CO" sz="1200" spc="-1" strike="noStrike">
                <a:solidFill>
                  <a:srgbClr val="000000"/>
                </a:solidFill>
                <a:latin typeface="Arial"/>
                <a:ea typeface="Arial"/>
              </a:rPr>
              <a:t>three meteorological stations</a:t>
            </a:r>
            <a:r>
              <a:rPr b="0" lang="es-CO" sz="1200" spc="-1" strike="noStrike">
                <a:solidFill>
                  <a:srgbClr val="000000"/>
                </a:solidFill>
                <a:latin typeface="Arial"/>
                <a:ea typeface="Arial"/>
              </a:rPr>
              <a:t>' acquisition, creating in </a:t>
            </a:r>
            <a:r>
              <a:rPr b="1" lang="es-CO" sz="1200" spc="-1" strike="noStrike">
                <a:solidFill>
                  <a:srgbClr val="000000"/>
                </a:solidFill>
                <a:latin typeface="Arial"/>
                <a:ea typeface="Arial"/>
              </a:rPr>
              <a:t>1998</a:t>
            </a:r>
            <a:r>
              <a:rPr b="0" lang="es-CO" sz="1200" spc="-1" strike="noStrike">
                <a:solidFill>
                  <a:srgbClr val="000000"/>
                </a:solidFill>
                <a:latin typeface="Arial"/>
                <a:ea typeface="Arial"/>
              </a:rPr>
              <a:t> the aeronautical meteorology section. Since then, it has evolved in its capabilities, intending to apply meteorology to air operations' safety and efficiency.</a:t>
            </a:r>
            <a:endParaRPr b="0" lang="es-CO" sz="1200" spc="-1" strike="noStrike">
              <a:latin typeface="Arial"/>
            </a:endParaRPr>
          </a:p>
          <a:p>
            <a:pPr algn="just">
              <a:lnSpc>
                <a:spcPct val="100000"/>
              </a:lnSpc>
            </a:pPr>
            <a:endParaRPr b="0" lang="es-CO" sz="1200" spc="-1" strike="noStrike">
              <a:latin typeface="Arial"/>
            </a:endParaRPr>
          </a:p>
          <a:p>
            <a:pPr algn="just">
              <a:lnSpc>
                <a:spcPct val="100000"/>
              </a:lnSpc>
            </a:pPr>
            <a:r>
              <a:rPr b="0" lang="es-CO" sz="1200" spc="-1" strike="noStrike">
                <a:solidFill>
                  <a:srgbClr val="000000"/>
                </a:solidFill>
                <a:latin typeface="Arial"/>
                <a:ea typeface="Arial"/>
              </a:rPr>
              <a:t>Currently, it has managed to create a meteorological information system (</a:t>
            </a:r>
            <a:r>
              <a:rPr b="1" lang="es-CO" sz="1200" spc="-1" strike="noStrike">
                <a:solidFill>
                  <a:srgbClr val="000000"/>
                </a:solidFill>
                <a:latin typeface="Arial"/>
                <a:ea typeface="Arial"/>
              </a:rPr>
              <a:t>SIMFAC</a:t>
            </a:r>
            <a:r>
              <a:rPr b="0" lang="es-CO" sz="1200" spc="-1" strike="noStrike">
                <a:solidFill>
                  <a:srgbClr val="000000"/>
                </a:solidFill>
                <a:latin typeface="Arial"/>
                <a:ea typeface="Arial"/>
              </a:rPr>
              <a:t>), a network of meteorological stations at operational bases, measurement of height variables using radiosonde and radiometers, reception of satellite images and radar information from </a:t>
            </a:r>
            <a:r>
              <a:rPr b="1" lang="es-CO" sz="1200" spc="-1" strike="noStrike">
                <a:solidFill>
                  <a:srgbClr val="000000"/>
                </a:solidFill>
                <a:latin typeface="Arial"/>
                <a:ea typeface="Arial"/>
              </a:rPr>
              <a:t>GOES</a:t>
            </a:r>
            <a:r>
              <a:rPr b="0" lang="es-CO" sz="1200" spc="-1" strike="noStrike">
                <a:solidFill>
                  <a:srgbClr val="000000"/>
                </a:solidFill>
                <a:latin typeface="Arial"/>
                <a:ea typeface="Arial"/>
              </a:rPr>
              <a:t>, and operational use of the Meteorological Research and Forecasting Model (</a:t>
            </a:r>
            <a:r>
              <a:rPr b="1" lang="es-CO" sz="1200" spc="-1" strike="noStrike">
                <a:solidFill>
                  <a:srgbClr val="000000"/>
                </a:solidFill>
                <a:latin typeface="Arial"/>
                <a:ea typeface="Arial"/>
              </a:rPr>
              <a:t>WRF</a:t>
            </a:r>
            <a:r>
              <a:rPr b="0" lang="es-CO" sz="1200" spc="-1" strike="noStrike">
                <a:solidFill>
                  <a:srgbClr val="000000"/>
                </a:solidFill>
                <a:latin typeface="Arial"/>
                <a:ea typeface="Arial"/>
              </a:rPr>
              <a:t>).</a:t>
            </a:r>
            <a:endParaRPr b="0" lang="es-CO" sz="1200" spc="-1" strike="noStrike">
              <a:latin typeface="Arial"/>
            </a:endParaRPr>
          </a:p>
        </p:txBody>
      </p:sp>
      <p:sp>
        <p:nvSpPr>
          <p:cNvPr id="254" name="CustomShape 4"/>
          <p:cNvSpPr/>
          <p:nvPr/>
        </p:nvSpPr>
        <p:spPr>
          <a:xfrm>
            <a:off x="698760" y="3417480"/>
            <a:ext cx="2289960" cy="1490040"/>
          </a:xfrm>
          <a:prstGeom prst="roundRect">
            <a:avLst>
              <a:gd name="adj" fmla="val 11111"/>
            </a:avLst>
          </a:prstGeom>
          <a:blipFill rotWithShape="0">
            <a:blip r:embed="rId2"/>
            <a:stretch>
              <a:fillRect l="0" t="188938" r="10465" b="15929"/>
            </a:stretch>
          </a:blipFill>
          <a:ln w="190440">
            <a:solidFill>
              <a:srgbClr val="c8c6bd"/>
            </a:solidFill>
            <a:round/>
          </a:ln>
          <a:effectLst>
            <a:outerShdw algn="tl" blurRad="101600" dir="7190755" dist="50636" rotWithShape="0">
              <a:srgbClr val="000000">
                <a:alpha val="45000"/>
              </a:srgbClr>
            </a:outerShdw>
          </a:effectLst>
          <a:scene3d>
            <a:camera fov="5400000" prst="perspectiveFront"/>
            <a:lightRig dir="t" rig="threePt">
              <a:rot lat="0" lon="0" rev="19200000"/>
            </a:lightRig>
          </a:scene3d>
          <a:sp3d extrusionH="25400">
            <a:bevelT prst="hardEdge" w="304800" h="152400"/>
            <a:extrusionClr>
              <a:srgbClr val="ffffff"/>
            </a:extrusionClr>
          </a:sp3d>
        </p:spPr>
        <p:style>
          <a:lnRef idx="0"/>
          <a:fillRef idx="0"/>
          <a:effectRef idx="0"/>
          <a:fontRef idx="minor"/>
        </p:style>
      </p:sp>
      <p:sp>
        <p:nvSpPr>
          <p:cNvPr id="255" name="CustomShape 5"/>
          <p:cNvSpPr/>
          <p:nvPr/>
        </p:nvSpPr>
        <p:spPr>
          <a:xfrm>
            <a:off x="2282040" y="999720"/>
            <a:ext cx="2969280" cy="2017800"/>
          </a:xfrm>
          <a:prstGeom prst="roundRect">
            <a:avLst>
              <a:gd name="adj" fmla="val 11111"/>
            </a:avLst>
          </a:prstGeom>
          <a:blipFill rotWithShape="0">
            <a:blip r:embed="rId3"/>
            <a:stretch>
              <a:fillRect/>
            </a:stretch>
          </a:blipFill>
          <a:ln w="190440">
            <a:solidFill>
              <a:srgbClr val="c8c6bd"/>
            </a:solidFill>
            <a:round/>
          </a:ln>
          <a:effectLst>
            <a:outerShdw algn="tl" blurRad="101600" dir="7190755" dist="50636" rotWithShape="0">
              <a:srgbClr val="000000">
                <a:alpha val="45000"/>
              </a:srgbClr>
            </a:outerShdw>
          </a:effectLst>
          <a:scene3d>
            <a:camera fov="5400000" prst="perspectiveFront"/>
            <a:lightRig dir="t" rig="threePt">
              <a:rot lat="0" lon="0" rev="19200000"/>
            </a:lightRig>
          </a:scene3d>
          <a:sp3d extrusionH="25400">
            <a:bevelT prst="hardEdge" w="304800" h="152400"/>
            <a:extrusionClr>
              <a:srgbClr val="ffffff"/>
            </a:extrusionClr>
          </a:sp3d>
        </p:spPr>
        <p:style>
          <a:lnRef idx="0"/>
          <a:fillRef idx="0"/>
          <a:effectRef idx="0"/>
          <a:fontRef idx="minor"/>
        </p:style>
      </p:sp>
      <p:sp>
        <p:nvSpPr>
          <p:cNvPr id="256" name="CustomShape 6"/>
          <p:cNvSpPr/>
          <p:nvPr/>
        </p:nvSpPr>
        <p:spPr>
          <a:xfrm>
            <a:off x="111960" y="995760"/>
            <a:ext cx="1999080" cy="2010960"/>
          </a:xfrm>
          <a:prstGeom prst="roundRect">
            <a:avLst>
              <a:gd name="adj" fmla="val 11111"/>
            </a:avLst>
          </a:prstGeom>
          <a:blipFill rotWithShape="0">
            <a:blip r:embed="rId4"/>
            <a:stretch>
              <a:fillRect/>
            </a:stretch>
          </a:blipFill>
          <a:ln w="190440">
            <a:solidFill>
              <a:srgbClr val="c8c6bd"/>
            </a:solidFill>
            <a:round/>
          </a:ln>
          <a:effectLst>
            <a:outerShdw algn="tl" blurRad="101600" dir="7190755" dist="50636" rotWithShape="0">
              <a:srgbClr val="000000">
                <a:alpha val="45000"/>
              </a:srgbClr>
            </a:outerShdw>
          </a:effectLst>
          <a:scene3d>
            <a:camera fov="5400000" prst="perspectiveFront"/>
            <a:lightRig dir="t" rig="threePt">
              <a:rot lat="0" lon="0" rev="19200000"/>
            </a:lightRig>
          </a:scene3d>
          <a:sp3d extrusionH="25400">
            <a:bevelT prst="hardEdge" w="304800" h="152400"/>
            <a:extrusionClr>
              <a:srgbClr val="ffffff"/>
            </a:extrusionClr>
          </a:sp3d>
        </p:spPr>
        <p:style>
          <a:lnRef idx="0"/>
          <a:fillRef idx="0"/>
          <a:effectRef idx="0"/>
          <a:fontRef idx="minor"/>
        </p:style>
      </p:sp>
      <p:sp>
        <p:nvSpPr>
          <p:cNvPr id="257" name="TextShape 7"/>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48353282-599F-48E5-A784-261546904127}"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TextShape 1"/>
          <p:cNvSpPr txBox="1"/>
          <p:nvPr/>
        </p:nvSpPr>
        <p:spPr>
          <a:xfrm>
            <a:off x="2803320" y="140400"/>
            <a:ext cx="8520120" cy="572400"/>
          </a:xfrm>
          <a:prstGeom prst="rect">
            <a:avLst/>
          </a:prstGeom>
          <a:noFill/>
          <a:ln>
            <a:noFill/>
          </a:ln>
        </p:spPr>
        <p:txBody>
          <a:bodyPr tIns="91440" bIns="91440">
            <a:noAutofit/>
          </a:bodyPr>
          <a:p>
            <a:pPr algn="ctr">
              <a:lnSpc>
                <a:spcPct val="100000"/>
              </a:lnSpc>
            </a:pPr>
            <a:r>
              <a:rPr b="0" lang="es-CO" sz="2800" spc="-1" strike="noStrike">
                <a:solidFill>
                  <a:srgbClr val="000000"/>
                </a:solidFill>
                <a:latin typeface="Arial"/>
                <a:ea typeface="Arial"/>
              </a:rPr>
              <a:t>Contingency table </a:t>
            </a:r>
            <a:br/>
            <a:r>
              <a:rPr b="0" lang="es-CO" sz="2800" spc="-1" strike="noStrike">
                <a:solidFill>
                  <a:srgbClr val="000000"/>
                </a:solidFill>
                <a:latin typeface="Arial"/>
                <a:ea typeface="Arial"/>
              </a:rPr>
              <a:t>run 20200901-00</a:t>
            </a:r>
            <a:endParaRPr b="0" lang="es-CO" sz="2800" spc="-1" strike="noStrike">
              <a:solidFill>
                <a:srgbClr val="000000"/>
              </a:solidFill>
              <a:latin typeface="Arial"/>
            </a:endParaRPr>
          </a:p>
        </p:txBody>
      </p:sp>
      <p:graphicFrame>
        <p:nvGraphicFramePr>
          <p:cNvPr id="519" name="Table 2"/>
          <p:cNvGraphicFramePr/>
          <p:nvPr/>
        </p:nvGraphicFramePr>
        <p:xfrm>
          <a:off x="3796200" y="1476720"/>
          <a:ext cx="2300040" cy="1486080"/>
        </p:xfrm>
        <a:graphic>
          <a:graphicData uri="http://schemas.openxmlformats.org/drawingml/2006/table">
            <a:tbl>
              <a:tblPr/>
              <a:tblGrid>
                <a:gridCol w="775800"/>
                <a:gridCol w="525600"/>
                <a:gridCol w="500400"/>
                <a:gridCol w="49824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Observed(308)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58360">
                <a:tc rowSpan="3">
                  <a:txBody>
                    <a:bodyPr anchor="ct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WRFDA</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Rain138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rain170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7756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136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0284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22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graphicFrame>
        <p:nvGraphicFramePr>
          <p:cNvPr id="520" name="Table 3"/>
          <p:cNvGraphicFramePr/>
          <p:nvPr/>
        </p:nvGraphicFramePr>
        <p:xfrm>
          <a:off x="263160" y="1455840"/>
          <a:ext cx="2289600" cy="1297800"/>
        </p:xfrm>
        <a:graphic>
          <a:graphicData uri="http://schemas.openxmlformats.org/drawingml/2006/table">
            <a:tbl>
              <a:tblPr/>
              <a:tblGrid>
                <a:gridCol w="747720"/>
                <a:gridCol w="511200"/>
                <a:gridCol w="493560"/>
                <a:gridCol w="53712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Observed(308)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58360">
                <a:tc rowSpan="3">
                  <a:txBody>
                    <a:bodyPr anchor="ct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Rain138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p>
                      <a:pPr>
                        <a:lnSpc>
                          <a:spcPct val="100000"/>
                        </a:lnSpc>
                      </a:pPr>
                      <a:r>
                        <a:rPr b="0" lang="es-CO" sz="1100" spc="-1" strike="noStrike">
                          <a:solidFill>
                            <a:srgbClr val="000000"/>
                          </a:solidFill>
                          <a:latin typeface="Arial"/>
                          <a:ea typeface="Arial"/>
                        </a:rPr>
                        <a:t>170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4732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130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0284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24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sp>
        <p:nvSpPr>
          <p:cNvPr id="521" name="CustomShape 4"/>
          <p:cNvSpPr/>
          <p:nvPr/>
        </p:nvSpPr>
        <p:spPr>
          <a:xfrm>
            <a:off x="2489760" y="1423800"/>
            <a:ext cx="2742840" cy="1551960"/>
          </a:xfrm>
          <a:prstGeom prst="rect">
            <a:avLst/>
          </a:prstGeom>
          <a:noFill/>
          <a:ln>
            <a:noFill/>
          </a:ln>
        </p:spPr>
        <p:style>
          <a:lnRef idx="0"/>
          <a:fillRef idx="0"/>
          <a:effectRef idx="0"/>
          <a:fontRef idx="minor"/>
        </p:style>
        <p:txBody>
          <a:bodyPr>
            <a:spAutoFit/>
          </a:bodyPr>
          <a:p>
            <a:pPr>
              <a:lnSpc>
                <a:spcPct val="100000"/>
              </a:lnSpc>
            </a:pPr>
            <a:r>
              <a:rPr b="0" lang="es-CO" sz="1200" spc="-1" strike="noStrike">
                <a:solidFill>
                  <a:srgbClr val="000000"/>
                </a:solidFill>
                <a:latin typeface="Arial"/>
                <a:ea typeface="Arial"/>
              </a:rPr>
              <a:t>Bias = 2.0 </a:t>
            </a:r>
            <a:endParaRPr b="0" lang="es-CO" sz="1200" spc="-1" strike="noStrike">
              <a:latin typeface="Arial"/>
            </a:endParaRPr>
          </a:p>
          <a:p>
            <a:pPr>
              <a:lnSpc>
                <a:spcPct val="100000"/>
              </a:lnSpc>
            </a:pPr>
            <a:r>
              <a:rPr b="0" lang="es-CO" sz="1200" spc="-1" strike="noStrike">
                <a:solidFill>
                  <a:srgbClr val="000000"/>
                </a:solidFill>
                <a:latin typeface="Arial"/>
                <a:ea typeface="Arial"/>
              </a:rPr>
              <a:t>PC = 0.5 </a:t>
            </a:r>
            <a:endParaRPr b="0" lang="es-CO" sz="1200" spc="-1" strike="noStrike">
              <a:latin typeface="Arial"/>
            </a:endParaRPr>
          </a:p>
          <a:p>
            <a:pPr>
              <a:lnSpc>
                <a:spcPct val="100000"/>
              </a:lnSpc>
            </a:pPr>
            <a:r>
              <a:rPr b="0" lang="es-CO" sz="1200" spc="-1" strike="noStrike">
                <a:solidFill>
                  <a:srgbClr val="000000"/>
                </a:solidFill>
                <a:latin typeface="Arial"/>
                <a:ea typeface="Arial"/>
              </a:rPr>
              <a:t>POD = 0.942 </a:t>
            </a:r>
            <a:endParaRPr b="0" lang="es-CO" sz="1200" spc="-1" strike="noStrike">
              <a:latin typeface="Arial"/>
            </a:endParaRPr>
          </a:p>
          <a:p>
            <a:pPr>
              <a:lnSpc>
                <a:spcPct val="100000"/>
              </a:lnSpc>
            </a:pPr>
            <a:r>
              <a:rPr b="0" lang="es-CO" sz="1200" spc="-1" strike="noStrike">
                <a:solidFill>
                  <a:srgbClr val="000000"/>
                </a:solidFill>
                <a:latin typeface="Arial"/>
                <a:ea typeface="Arial"/>
              </a:rPr>
              <a:t>FAR = 0.528</a:t>
            </a:r>
            <a:endParaRPr b="0" lang="es-CO" sz="1200" spc="-1" strike="noStrike">
              <a:latin typeface="Arial"/>
            </a:endParaRPr>
          </a:p>
          <a:p>
            <a:pPr>
              <a:lnSpc>
                <a:spcPct val="100000"/>
              </a:lnSpc>
            </a:pPr>
            <a:r>
              <a:rPr b="0" lang="es-CO" sz="1200" spc="-1" strike="noStrike">
                <a:solidFill>
                  <a:srgbClr val="000000"/>
                </a:solidFill>
                <a:latin typeface="Arial"/>
                <a:ea typeface="Arial"/>
              </a:rPr>
              <a:t>ETS = 0.0395</a:t>
            </a:r>
            <a:endParaRPr b="0" lang="es-CO" sz="1200" spc="-1" strike="noStrike">
              <a:latin typeface="Arial"/>
            </a:endParaRPr>
          </a:p>
          <a:p>
            <a:pPr>
              <a:lnSpc>
                <a:spcPct val="100000"/>
              </a:lnSpc>
            </a:pPr>
            <a:r>
              <a:rPr b="0" lang="es-CO" sz="1200" spc="-1" strike="noStrike">
                <a:solidFill>
                  <a:srgbClr val="000000"/>
                </a:solidFill>
                <a:latin typeface="Arial"/>
                <a:ea typeface="Arial"/>
              </a:rPr>
              <a:t>HSS = 0.076</a:t>
            </a:r>
            <a:endParaRPr b="0" lang="es-CO" sz="1200" spc="-1" strike="noStrike">
              <a:latin typeface="Arial"/>
            </a:endParaRPr>
          </a:p>
          <a:p>
            <a:pPr>
              <a:lnSpc>
                <a:spcPct val="100000"/>
              </a:lnSpc>
            </a:pPr>
            <a:r>
              <a:rPr b="0" lang="es-CO" sz="1200" spc="-1" strike="noStrike">
                <a:solidFill>
                  <a:srgbClr val="000000"/>
                </a:solidFill>
                <a:latin typeface="Arial"/>
                <a:ea typeface="Arial"/>
              </a:rPr>
              <a:t>PSS = 0.0832</a:t>
            </a:r>
            <a:endParaRPr b="0" lang="es-CO" sz="1200" spc="-1" strike="noStrike">
              <a:latin typeface="Arial"/>
            </a:endParaRPr>
          </a:p>
          <a:p>
            <a:pPr>
              <a:lnSpc>
                <a:spcPct val="100000"/>
              </a:lnSpc>
            </a:pPr>
            <a:r>
              <a:rPr b="0" lang="es-CO" sz="1200" spc="-1" strike="noStrike">
                <a:solidFill>
                  <a:srgbClr val="000000"/>
                </a:solidFill>
                <a:latin typeface="Arial"/>
                <a:ea typeface="Arial"/>
              </a:rPr>
              <a:t>CSS = 0.221</a:t>
            </a:r>
            <a:endParaRPr b="0" lang="es-CO" sz="1200" spc="-1" strike="noStrike">
              <a:latin typeface="Arial"/>
            </a:endParaRPr>
          </a:p>
        </p:txBody>
      </p:sp>
      <p:sp>
        <p:nvSpPr>
          <p:cNvPr id="522" name="CustomShape 5"/>
          <p:cNvSpPr/>
          <p:nvPr/>
        </p:nvSpPr>
        <p:spPr>
          <a:xfrm>
            <a:off x="6025680" y="1423080"/>
            <a:ext cx="2742840" cy="1734480"/>
          </a:xfrm>
          <a:prstGeom prst="rect">
            <a:avLst/>
          </a:prstGeom>
          <a:noFill/>
          <a:ln>
            <a:noFill/>
          </a:ln>
        </p:spPr>
        <p:style>
          <a:lnRef idx="0"/>
          <a:fillRef idx="0"/>
          <a:effectRef idx="0"/>
          <a:fontRef idx="minor"/>
        </p:style>
        <p:txBody>
          <a:bodyPr>
            <a:spAutoFit/>
          </a:bodyPr>
          <a:p>
            <a:pPr>
              <a:lnSpc>
                <a:spcPct val="100000"/>
              </a:lnSpc>
            </a:pPr>
            <a:r>
              <a:rPr b="0" lang="es-CO" sz="1200" spc="-1" strike="noStrike">
                <a:solidFill>
                  <a:srgbClr val="000000"/>
                </a:solidFill>
                <a:latin typeface="Arial"/>
                <a:ea typeface="Arial"/>
              </a:rPr>
              <a:t>Bias = 2.05</a:t>
            </a:r>
            <a:endParaRPr b="0" lang="es-CO" sz="1200" spc="-1" strike="noStrike">
              <a:latin typeface="Arial"/>
            </a:endParaRPr>
          </a:p>
          <a:p>
            <a:pPr>
              <a:lnSpc>
                <a:spcPct val="100000"/>
              </a:lnSpc>
            </a:pPr>
            <a:r>
              <a:rPr b="0" lang="es-CO" sz="1200" spc="-1" strike="noStrike">
                <a:solidFill>
                  <a:srgbClr val="000000"/>
                </a:solidFill>
                <a:latin typeface="Arial"/>
                <a:ea typeface="Arial"/>
              </a:rPr>
              <a:t>PC = 0.512</a:t>
            </a:r>
            <a:endParaRPr b="0" lang="es-CO" sz="1200" spc="-1" strike="noStrike">
              <a:latin typeface="Arial"/>
            </a:endParaRPr>
          </a:p>
          <a:p>
            <a:pPr>
              <a:lnSpc>
                <a:spcPct val="100000"/>
              </a:lnSpc>
            </a:pPr>
            <a:r>
              <a:rPr b="0" lang="es-CO" sz="1200" spc="-1" strike="noStrike">
                <a:solidFill>
                  <a:srgbClr val="000000"/>
                </a:solidFill>
                <a:latin typeface="Arial"/>
                <a:ea typeface="Arial"/>
              </a:rPr>
              <a:t>POD = 0.985</a:t>
            </a:r>
            <a:endParaRPr b="0" lang="es-CO" sz="1200" spc="-1" strike="noStrike">
              <a:latin typeface="Arial"/>
            </a:endParaRPr>
          </a:p>
          <a:p>
            <a:pPr>
              <a:lnSpc>
                <a:spcPct val="100000"/>
              </a:lnSpc>
            </a:pPr>
            <a:r>
              <a:rPr b="0" lang="es-CO" sz="1200" spc="-1" strike="noStrike">
                <a:solidFill>
                  <a:srgbClr val="000000"/>
                </a:solidFill>
                <a:latin typeface="Arial"/>
                <a:ea typeface="Arial"/>
              </a:rPr>
              <a:t>FAR = 0.521</a:t>
            </a:r>
            <a:endParaRPr b="0" lang="es-CO" sz="1200" spc="-1" strike="noStrike">
              <a:latin typeface="Arial"/>
            </a:endParaRPr>
          </a:p>
          <a:p>
            <a:pPr>
              <a:lnSpc>
                <a:spcPct val="100000"/>
              </a:lnSpc>
            </a:pPr>
            <a:r>
              <a:rPr b="0" lang="es-CO" sz="1200" spc="-1" strike="noStrike">
                <a:solidFill>
                  <a:srgbClr val="000000"/>
                </a:solidFill>
                <a:latin typeface="Arial"/>
                <a:ea typeface="Arial"/>
              </a:rPr>
              <a:t>ETS = 0.0551</a:t>
            </a:r>
            <a:endParaRPr b="0" lang="es-CO" sz="1200" spc="-1" strike="noStrike">
              <a:latin typeface="Arial"/>
            </a:endParaRPr>
          </a:p>
          <a:p>
            <a:pPr>
              <a:lnSpc>
                <a:spcPct val="100000"/>
              </a:lnSpc>
            </a:pPr>
            <a:r>
              <a:rPr b="0" lang="es-CO" sz="1200" spc="-1" strike="noStrike">
                <a:solidFill>
                  <a:srgbClr val="000000"/>
                </a:solidFill>
                <a:latin typeface="Arial"/>
                <a:ea typeface="Arial"/>
              </a:rPr>
              <a:t>HSS = 0.1045</a:t>
            </a:r>
            <a:endParaRPr b="0" lang="es-CO" sz="1200" spc="-1" strike="noStrike">
              <a:latin typeface="Arial"/>
            </a:endParaRPr>
          </a:p>
          <a:p>
            <a:pPr>
              <a:lnSpc>
                <a:spcPct val="100000"/>
              </a:lnSpc>
            </a:pPr>
            <a:r>
              <a:rPr b="0" lang="es-CO" sz="1200" spc="-1" strike="noStrike">
                <a:solidFill>
                  <a:srgbClr val="000000"/>
                </a:solidFill>
                <a:latin typeface="Arial"/>
                <a:ea typeface="Arial"/>
              </a:rPr>
              <a:t>PSS = 0.1149</a:t>
            </a:r>
            <a:endParaRPr b="0" lang="es-CO" sz="1200" spc="-1" strike="noStrike">
              <a:latin typeface="Arial"/>
            </a:endParaRPr>
          </a:p>
          <a:p>
            <a:pPr>
              <a:lnSpc>
                <a:spcPct val="100000"/>
              </a:lnSpc>
            </a:pPr>
            <a:r>
              <a:rPr b="0" lang="es-CO" sz="1200" spc="-1" strike="noStrike">
                <a:solidFill>
                  <a:srgbClr val="000000"/>
                </a:solidFill>
                <a:latin typeface="Arial"/>
                <a:ea typeface="Arial"/>
              </a:rPr>
              <a:t>CSS = 0.3955</a:t>
            </a:r>
            <a:endParaRPr b="0" lang="es-CO" sz="1200" spc="-1" strike="noStrike">
              <a:latin typeface="Arial"/>
            </a:endParaRPr>
          </a:p>
          <a:p>
            <a:pPr>
              <a:lnSpc>
                <a:spcPct val="100000"/>
              </a:lnSpc>
            </a:pPr>
            <a:endParaRPr b="0" lang="es-CO" sz="1200" spc="-1" strike="noStrike">
              <a:latin typeface="Arial"/>
            </a:endParaRPr>
          </a:p>
        </p:txBody>
      </p:sp>
      <p:sp>
        <p:nvSpPr>
          <p:cNvPr id="523" name="CustomShape 6"/>
          <p:cNvSpPr/>
          <p:nvPr/>
        </p:nvSpPr>
        <p:spPr>
          <a:xfrm>
            <a:off x="6248880" y="1891800"/>
            <a:ext cx="3780360" cy="3074760"/>
          </a:xfrm>
          <a:prstGeom prst="rect">
            <a:avLst/>
          </a:prstGeom>
          <a:noFill/>
          <a:ln>
            <a:noFill/>
          </a:ln>
        </p:spPr>
        <p:style>
          <a:lnRef idx="0"/>
          <a:fillRef idx="0"/>
          <a:effectRef idx="0"/>
          <a:fontRef idx="minor"/>
        </p:style>
        <p:txBody>
          <a:bodyPr>
            <a:spAutoFit/>
          </a:bodyPr>
          <a:p>
            <a:pPr>
              <a:lnSpc>
                <a:spcPct val="100000"/>
              </a:lnSpc>
            </a:pPr>
            <a:endParaRPr b="0" lang="es-CO" sz="1400" spc="-1" strike="noStrike">
              <a:latin typeface="Arial"/>
            </a:endParaRPr>
          </a:p>
          <a:p>
            <a:pPr algn="ctr">
              <a:lnSpc>
                <a:spcPct val="100000"/>
              </a:lnSpc>
            </a:pPr>
            <a:r>
              <a:rPr b="0" lang="es-CO" sz="1100" spc="-1" strike="noStrike">
                <a:solidFill>
                  <a:srgbClr val="000000"/>
                </a:solidFill>
                <a:latin typeface="Arial"/>
                <a:ea typeface="Arial"/>
              </a:rPr>
              <a:t>PROPORTION CORRECT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(PC)</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PROBABILITY OF DETECTION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(POD)</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FALSE ALARM RATIO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(FAR)</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EQUITABLE THREAT 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(ETS)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HEIDKE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(HSS)</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PEIRCE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(PSS)</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CLAITON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(CSS)</a:t>
            </a:r>
            <a:endParaRPr b="0" lang="es-CO" sz="1100" spc="-1" strike="noStrike">
              <a:latin typeface="Arial"/>
            </a:endParaRPr>
          </a:p>
          <a:p>
            <a:pPr algn="ctr">
              <a:lnSpc>
                <a:spcPct val="100000"/>
              </a:lnSpc>
            </a:pPr>
            <a:endParaRPr b="0" lang="es-CO" sz="1100" spc="-1" strike="noStrike">
              <a:latin typeface="Arial"/>
            </a:endParaRPr>
          </a:p>
          <a:p>
            <a:pPr algn="ctr">
              <a:lnSpc>
                <a:spcPct val="100000"/>
              </a:lnSpc>
            </a:pPr>
            <a:endParaRPr b="0" lang="es-CO" sz="1100" spc="-1" strike="noStrike">
              <a:latin typeface="Arial"/>
            </a:endParaRPr>
          </a:p>
        </p:txBody>
      </p:sp>
      <p:graphicFrame>
        <p:nvGraphicFramePr>
          <p:cNvPr id="524" name="Table 7"/>
          <p:cNvGraphicFramePr/>
          <p:nvPr/>
        </p:nvGraphicFramePr>
        <p:xfrm>
          <a:off x="290880" y="3269520"/>
          <a:ext cx="2274120" cy="1568160"/>
        </p:xfrm>
        <a:graphic>
          <a:graphicData uri="http://schemas.openxmlformats.org/drawingml/2006/table">
            <a:tbl>
              <a:tblPr/>
              <a:tblGrid>
                <a:gridCol w="750600"/>
                <a:gridCol w="492120"/>
                <a:gridCol w="534960"/>
                <a:gridCol w="496440"/>
              </a:tblGrid>
              <a:tr h="25920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Observed(308)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94000">
                <a:tc rowSpan="3">
                  <a:txBody>
                    <a:bodyPr anchor="ct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Rain(138)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rain(170)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6928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131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4568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7</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26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graphicFrame>
        <p:nvGraphicFramePr>
          <p:cNvPr id="525" name="Table 8"/>
          <p:cNvGraphicFramePr/>
          <p:nvPr/>
        </p:nvGraphicFramePr>
        <p:xfrm>
          <a:off x="3768120" y="3294720"/>
          <a:ext cx="2299320" cy="1513080"/>
        </p:xfrm>
        <a:graphic>
          <a:graphicData uri="http://schemas.openxmlformats.org/drawingml/2006/table">
            <a:tbl>
              <a:tblPr/>
              <a:tblGrid>
                <a:gridCol w="817560"/>
                <a:gridCol w="516600"/>
                <a:gridCol w="525600"/>
                <a:gridCol w="439560"/>
              </a:tblGrid>
              <a:tr h="25920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Observed(308)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94000">
                <a:tc rowSpan="3">
                  <a:txBody>
                    <a:bodyPr anchor="ct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WRFDA</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Rain138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rain170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592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134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145</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266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25</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sp>
        <p:nvSpPr>
          <p:cNvPr id="526" name="CustomShape 9"/>
          <p:cNvSpPr/>
          <p:nvPr/>
        </p:nvSpPr>
        <p:spPr>
          <a:xfrm>
            <a:off x="6025320" y="3243240"/>
            <a:ext cx="2742840" cy="1765080"/>
          </a:xfrm>
          <a:prstGeom prst="rect">
            <a:avLst/>
          </a:prstGeom>
          <a:noFill/>
          <a:ln>
            <a:noFill/>
          </a:ln>
        </p:spPr>
        <p:style>
          <a:lnRef idx="0"/>
          <a:fillRef idx="0"/>
          <a:effectRef idx="0"/>
          <a:fontRef idx="minor"/>
        </p:style>
        <p:txBody>
          <a:bodyPr>
            <a:spAutoFit/>
          </a:bodyPr>
          <a:p>
            <a:pPr>
              <a:lnSpc>
                <a:spcPct val="100000"/>
              </a:lnSpc>
            </a:pPr>
            <a:r>
              <a:rPr b="0" lang="es-CO" sz="1200" spc="-1" strike="noStrike">
                <a:solidFill>
                  <a:srgbClr val="000000"/>
                </a:solidFill>
                <a:latin typeface="Arial"/>
                <a:ea typeface="Arial"/>
              </a:rPr>
              <a:t>Bias = 2.02</a:t>
            </a:r>
            <a:endParaRPr b="0" lang="es-CO" sz="1200" spc="-1" strike="noStrike">
              <a:latin typeface="Arial"/>
            </a:endParaRPr>
          </a:p>
          <a:p>
            <a:pPr>
              <a:lnSpc>
                <a:spcPct val="100000"/>
              </a:lnSpc>
            </a:pPr>
            <a:r>
              <a:rPr b="0" lang="es-CO" sz="1200" spc="-1" strike="noStrike">
                <a:solidFill>
                  <a:srgbClr val="000000"/>
                </a:solidFill>
                <a:latin typeface="Arial"/>
                <a:ea typeface="Arial"/>
              </a:rPr>
              <a:t>PC = 0.516</a:t>
            </a:r>
            <a:endParaRPr b="0" lang="es-CO" sz="1200" spc="-1" strike="noStrike">
              <a:latin typeface="Arial"/>
            </a:endParaRPr>
          </a:p>
          <a:p>
            <a:pPr>
              <a:lnSpc>
                <a:spcPct val="100000"/>
              </a:lnSpc>
            </a:pPr>
            <a:r>
              <a:rPr b="0" lang="es-CO" sz="1200" spc="-1" strike="noStrike">
                <a:solidFill>
                  <a:srgbClr val="000000"/>
                </a:solidFill>
                <a:latin typeface="Arial"/>
                <a:ea typeface="Arial"/>
              </a:rPr>
              <a:t>POD = 0.971</a:t>
            </a:r>
            <a:endParaRPr b="0" lang="es-CO" sz="1200" spc="-1" strike="noStrike">
              <a:latin typeface="Arial"/>
            </a:endParaRPr>
          </a:p>
          <a:p>
            <a:pPr>
              <a:lnSpc>
                <a:spcPct val="100000"/>
              </a:lnSpc>
            </a:pPr>
            <a:r>
              <a:rPr b="0" lang="es-CO" sz="1200" spc="-1" strike="noStrike">
                <a:solidFill>
                  <a:srgbClr val="000000"/>
                </a:solidFill>
                <a:latin typeface="Arial"/>
                <a:ea typeface="Arial"/>
              </a:rPr>
              <a:t>FAR = 0.519</a:t>
            </a:r>
            <a:endParaRPr b="0" lang="es-CO" sz="1200" spc="-1" strike="noStrike">
              <a:latin typeface="Arial"/>
            </a:endParaRPr>
          </a:p>
          <a:p>
            <a:pPr>
              <a:lnSpc>
                <a:spcPct val="100000"/>
              </a:lnSpc>
            </a:pPr>
            <a:r>
              <a:rPr b="0" lang="es-CO" sz="1200" spc="-1" strike="noStrike">
                <a:solidFill>
                  <a:srgbClr val="000000"/>
                </a:solidFill>
                <a:latin typeface="Arial"/>
                <a:ea typeface="Arial"/>
              </a:rPr>
              <a:t>ETS = 0.0569</a:t>
            </a:r>
            <a:endParaRPr b="0" lang="es-CO" sz="1200" spc="-1" strike="noStrike">
              <a:latin typeface="Arial"/>
            </a:endParaRPr>
          </a:p>
          <a:p>
            <a:pPr>
              <a:lnSpc>
                <a:spcPct val="100000"/>
              </a:lnSpc>
            </a:pPr>
            <a:r>
              <a:rPr b="0" lang="es-CO" sz="1200" spc="-1" strike="noStrike">
                <a:solidFill>
                  <a:srgbClr val="000000"/>
                </a:solidFill>
                <a:latin typeface="Arial"/>
                <a:ea typeface="Arial"/>
              </a:rPr>
              <a:t>HSS = 0.1077</a:t>
            </a:r>
            <a:endParaRPr b="0" lang="es-CO" sz="1200" spc="-1" strike="noStrike">
              <a:latin typeface="Arial"/>
            </a:endParaRPr>
          </a:p>
          <a:p>
            <a:pPr>
              <a:lnSpc>
                <a:spcPct val="100000"/>
              </a:lnSpc>
            </a:pPr>
            <a:r>
              <a:rPr b="0" lang="es-CO" sz="1200" spc="-1" strike="noStrike">
                <a:solidFill>
                  <a:srgbClr val="000000"/>
                </a:solidFill>
                <a:latin typeface="Arial"/>
                <a:ea typeface="Arial"/>
              </a:rPr>
              <a:t>PSS = 0.1180</a:t>
            </a:r>
            <a:endParaRPr b="0" lang="es-CO" sz="1200" spc="-1" strike="noStrike">
              <a:latin typeface="Arial"/>
            </a:endParaRPr>
          </a:p>
          <a:p>
            <a:pPr>
              <a:lnSpc>
                <a:spcPct val="100000"/>
              </a:lnSpc>
            </a:pPr>
            <a:r>
              <a:rPr b="0" lang="es-CO" sz="1200" spc="-1" strike="noStrike">
                <a:solidFill>
                  <a:srgbClr val="000000"/>
                </a:solidFill>
                <a:latin typeface="Arial"/>
                <a:ea typeface="Arial"/>
              </a:rPr>
              <a:t>CSS = 0.3423</a:t>
            </a:r>
            <a:endParaRPr b="0" lang="es-CO" sz="1200" spc="-1" strike="noStrike">
              <a:latin typeface="Arial"/>
            </a:endParaRPr>
          </a:p>
          <a:p>
            <a:pPr>
              <a:lnSpc>
                <a:spcPct val="100000"/>
              </a:lnSpc>
            </a:pPr>
            <a:endParaRPr b="0" lang="es-CO" sz="1200" spc="-1" strike="noStrike">
              <a:latin typeface="Arial"/>
            </a:endParaRPr>
          </a:p>
        </p:txBody>
      </p:sp>
      <p:sp>
        <p:nvSpPr>
          <p:cNvPr id="527" name="CustomShape 10"/>
          <p:cNvSpPr/>
          <p:nvPr/>
        </p:nvSpPr>
        <p:spPr>
          <a:xfrm>
            <a:off x="2524680" y="3243240"/>
            <a:ext cx="1441440" cy="1734480"/>
          </a:xfrm>
          <a:prstGeom prst="rect">
            <a:avLst/>
          </a:prstGeom>
          <a:noFill/>
          <a:ln>
            <a:noFill/>
          </a:ln>
        </p:spPr>
        <p:style>
          <a:lnRef idx="0"/>
          <a:fillRef idx="0"/>
          <a:effectRef idx="0"/>
          <a:fontRef idx="minor"/>
        </p:style>
        <p:txBody>
          <a:bodyPr>
            <a:spAutoFit/>
          </a:bodyPr>
          <a:p>
            <a:pPr>
              <a:lnSpc>
                <a:spcPct val="100000"/>
              </a:lnSpc>
            </a:pPr>
            <a:r>
              <a:rPr b="0" lang="es-CO" sz="1200" spc="-1" strike="noStrike">
                <a:solidFill>
                  <a:srgbClr val="000000"/>
                </a:solidFill>
                <a:latin typeface="Arial"/>
                <a:ea typeface="Arial"/>
              </a:rPr>
              <a:t>Bias = 1.99</a:t>
            </a:r>
            <a:endParaRPr b="0" lang="es-CO" sz="1200" spc="-1" strike="noStrike">
              <a:latin typeface="Arial"/>
            </a:endParaRPr>
          </a:p>
          <a:p>
            <a:pPr>
              <a:lnSpc>
                <a:spcPct val="100000"/>
              </a:lnSpc>
            </a:pPr>
            <a:r>
              <a:rPr b="0" lang="es-CO" sz="1200" spc="-1" strike="noStrike">
                <a:solidFill>
                  <a:srgbClr val="000000"/>
                </a:solidFill>
                <a:latin typeface="Arial"/>
                <a:ea typeface="Arial"/>
              </a:rPr>
              <a:t>PC = 0.509</a:t>
            </a:r>
            <a:endParaRPr b="0" lang="es-CO" sz="1200" spc="-1" strike="noStrike">
              <a:latin typeface="Arial"/>
            </a:endParaRPr>
          </a:p>
          <a:p>
            <a:pPr>
              <a:lnSpc>
                <a:spcPct val="100000"/>
              </a:lnSpc>
            </a:pPr>
            <a:r>
              <a:rPr b="0" lang="es-CO" sz="1200" spc="-1" strike="noStrike">
                <a:solidFill>
                  <a:srgbClr val="000000"/>
                </a:solidFill>
                <a:latin typeface="Arial"/>
                <a:ea typeface="Arial"/>
              </a:rPr>
              <a:t>POD = 0.949</a:t>
            </a:r>
            <a:endParaRPr b="0" lang="es-CO" sz="1200" spc="-1" strike="noStrike">
              <a:latin typeface="Arial"/>
            </a:endParaRPr>
          </a:p>
          <a:p>
            <a:pPr>
              <a:lnSpc>
                <a:spcPct val="100000"/>
              </a:lnSpc>
            </a:pPr>
            <a:r>
              <a:rPr b="0" lang="es-CO" sz="1200" spc="-1" strike="noStrike">
                <a:solidFill>
                  <a:srgbClr val="000000"/>
                </a:solidFill>
                <a:latin typeface="Arial"/>
                <a:ea typeface="Arial"/>
              </a:rPr>
              <a:t>FAR = 0.523</a:t>
            </a:r>
            <a:endParaRPr b="0" lang="es-CO" sz="1200" spc="-1" strike="noStrike">
              <a:latin typeface="Arial"/>
            </a:endParaRPr>
          </a:p>
          <a:p>
            <a:pPr>
              <a:lnSpc>
                <a:spcPct val="100000"/>
              </a:lnSpc>
            </a:pPr>
            <a:r>
              <a:rPr b="0" lang="es-CO" sz="1200" spc="-1" strike="noStrike">
                <a:solidFill>
                  <a:srgbClr val="000000"/>
                </a:solidFill>
                <a:latin typeface="Arial"/>
                <a:ea typeface="Arial"/>
              </a:rPr>
              <a:t>ETS = 0.049</a:t>
            </a:r>
            <a:endParaRPr b="0" lang="es-CO" sz="1200" spc="-1" strike="noStrike">
              <a:latin typeface="Arial"/>
            </a:endParaRPr>
          </a:p>
          <a:p>
            <a:pPr>
              <a:lnSpc>
                <a:spcPct val="100000"/>
              </a:lnSpc>
            </a:pPr>
            <a:r>
              <a:rPr b="0" lang="es-CO" sz="1200" spc="-1" strike="noStrike">
                <a:solidFill>
                  <a:srgbClr val="000000"/>
                </a:solidFill>
                <a:latin typeface="Arial"/>
                <a:ea typeface="Arial"/>
              </a:rPr>
              <a:t>HSS = 0.0934</a:t>
            </a:r>
            <a:endParaRPr b="0" lang="es-CO" sz="1200" spc="-1" strike="noStrike">
              <a:latin typeface="Arial"/>
            </a:endParaRPr>
          </a:p>
          <a:p>
            <a:pPr>
              <a:lnSpc>
                <a:spcPct val="100000"/>
              </a:lnSpc>
            </a:pPr>
            <a:r>
              <a:rPr b="0" lang="es-CO" sz="1200" spc="-1" strike="noStrike">
                <a:solidFill>
                  <a:srgbClr val="000000"/>
                </a:solidFill>
                <a:latin typeface="Arial"/>
                <a:ea typeface="Arial"/>
              </a:rPr>
              <a:t>PSS = 0.1022</a:t>
            </a:r>
            <a:endParaRPr b="0" lang="es-CO" sz="1200" spc="-1" strike="noStrike">
              <a:latin typeface="Arial"/>
            </a:endParaRPr>
          </a:p>
          <a:p>
            <a:pPr>
              <a:lnSpc>
                <a:spcPct val="100000"/>
              </a:lnSpc>
            </a:pPr>
            <a:r>
              <a:rPr b="0" lang="es-CO" sz="1200" spc="-1" strike="noStrike">
                <a:solidFill>
                  <a:srgbClr val="000000"/>
                </a:solidFill>
                <a:latin typeface="Arial"/>
                <a:ea typeface="Arial"/>
              </a:rPr>
              <a:t>CSS = 0.2642</a:t>
            </a:r>
            <a:endParaRPr b="0" lang="es-CO" sz="1200" spc="-1" strike="noStrike">
              <a:latin typeface="Arial"/>
            </a:endParaRPr>
          </a:p>
          <a:p>
            <a:pPr>
              <a:lnSpc>
                <a:spcPct val="100000"/>
              </a:lnSpc>
            </a:pPr>
            <a:endParaRPr b="0" lang="es-CO" sz="1200" spc="-1" strike="noStrike">
              <a:latin typeface="Arial"/>
            </a:endParaRPr>
          </a:p>
        </p:txBody>
      </p:sp>
      <p:sp>
        <p:nvSpPr>
          <p:cNvPr id="528" name="TextShape 11"/>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71F9BA44-ADC7-459D-9F5F-752C8C2B0F3A}"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529" name="CustomShape 12"/>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0" name="Imagen 4" descr=""/>
          <p:cNvPicPr/>
          <p:nvPr/>
        </p:nvPicPr>
        <p:blipFill>
          <a:blip r:embed="rId1"/>
          <a:stretch/>
        </p:blipFill>
        <p:spPr>
          <a:xfrm>
            <a:off x="1605240" y="888120"/>
            <a:ext cx="6161400" cy="3971520"/>
          </a:xfrm>
          <a:prstGeom prst="rect">
            <a:avLst/>
          </a:prstGeom>
          <a:ln>
            <a:noFill/>
          </a:ln>
        </p:spPr>
      </p:pic>
      <p:graphicFrame>
        <p:nvGraphicFramePr>
          <p:cNvPr id="531" name="Table 1"/>
          <p:cNvGraphicFramePr/>
          <p:nvPr/>
        </p:nvGraphicFramePr>
        <p:xfrm>
          <a:off x="4141800" y="1105560"/>
          <a:ext cx="2287080" cy="763200"/>
        </p:xfrm>
        <a:graphic>
          <a:graphicData uri="http://schemas.openxmlformats.org/drawingml/2006/table">
            <a:tbl>
              <a:tblPr/>
              <a:tblGrid>
                <a:gridCol w="571680"/>
                <a:gridCol w="571680"/>
                <a:gridCol w="571680"/>
                <a:gridCol w="572040"/>
              </a:tblGrid>
              <a:tr h="254160">
                <a:tc gridSpan="2">
                  <a:txBody>
                    <a:bodyPr>
                      <a:noAutofit/>
                    </a:bodyPr>
                    <a:p>
                      <a:pPr>
                        <a:lnSpc>
                          <a:spcPct val="100000"/>
                        </a:lnSpc>
                      </a:pPr>
                      <a:r>
                        <a:rPr b="1" lang="es-CO" sz="1050" spc="-1" strike="noStrike">
                          <a:solidFill>
                            <a:srgbClr val="ffffff"/>
                          </a:solidFill>
                          <a:latin typeface="Arial"/>
                          <a:ea typeface="Arial"/>
                        </a:rPr>
                        <a:t>WRF</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gridSpan="2">
                  <a:txBody>
                    <a:bodyPr>
                      <a:noAutofit/>
                    </a:bodyPr>
                    <a:p>
                      <a:pPr>
                        <a:lnSpc>
                          <a:spcPct val="100000"/>
                        </a:lnSpc>
                      </a:pPr>
                      <a:r>
                        <a:rPr b="1" lang="es-CO" sz="1050" spc="-1" strike="noStrike">
                          <a:solidFill>
                            <a:srgbClr val="ffffff"/>
                          </a:solidFill>
                          <a:latin typeface="Arial"/>
                          <a:ea typeface="Arial"/>
                        </a:rPr>
                        <a:t>WRFDA</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r>
              <a:tr h="254160">
                <a:tc>
                  <a:txBody>
                    <a:bodyPr>
                      <a:noAutofit/>
                    </a:bodyPr>
                    <a:p>
                      <a:pPr>
                        <a:lnSpc>
                          <a:spcPct val="100000"/>
                        </a:lnSpc>
                      </a:pPr>
                      <a:r>
                        <a:rPr b="0" lang="es-CO" sz="1050" spc="-1" strike="noStrike">
                          <a:solidFill>
                            <a:srgbClr val="000000"/>
                          </a:solidFill>
                          <a:latin typeface="Arial"/>
                          <a:ea typeface="Arial"/>
                        </a:rPr>
                        <a:t>D1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54880">
                <a:tc>
                  <a:txBody>
                    <a:bodyPr>
                      <a:noAutofit/>
                    </a:bodyPr>
                    <a:p>
                      <a:pPr>
                        <a:lnSpc>
                          <a:spcPct val="100000"/>
                        </a:lnSpc>
                      </a:pPr>
                      <a:r>
                        <a:rPr b="0" lang="es-CO" sz="1050" spc="-1" strike="noStrike">
                          <a:solidFill>
                            <a:srgbClr val="000000"/>
                          </a:solidFill>
                          <a:latin typeface="Arial"/>
                          <a:ea typeface="Arial"/>
                        </a:rPr>
                        <a:t>62.7%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60.3%</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61.6%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60.3%</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graphicFrame>
        <p:nvGraphicFramePr>
          <p:cNvPr id="532" name="Table 2"/>
          <p:cNvGraphicFramePr/>
          <p:nvPr/>
        </p:nvGraphicFramePr>
        <p:xfrm>
          <a:off x="4141800" y="2135520"/>
          <a:ext cx="2287080" cy="254160"/>
        </p:xfrm>
        <a:graphic>
          <a:graphicData uri="http://schemas.openxmlformats.org/drawingml/2006/table">
            <a:tbl>
              <a:tblPr/>
              <a:tblGrid>
                <a:gridCol w="571680"/>
                <a:gridCol w="571680"/>
                <a:gridCol w="571680"/>
                <a:gridCol w="572040"/>
              </a:tblGrid>
              <a:tr h="254160">
                <a:tc>
                  <a:txBody>
                    <a:bodyPr>
                      <a:noAutofit/>
                    </a:bodyPr>
                    <a:p>
                      <a:pPr>
                        <a:lnSpc>
                          <a:spcPct val="100000"/>
                        </a:lnSpc>
                      </a:pPr>
                      <a:r>
                        <a:rPr b="1" lang="es-CO" sz="1050" spc="-1" strike="noStrike">
                          <a:solidFill>
                            <a:srgbClr val="ffffff"/>
                          </a:solidFill>
                          <a:latin typeface="Arial"/>
                          <a:ea typeface="Arial"/>
                        </a:rPr>
                        <a:t>47.7%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44.7%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49.4%</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43.8%</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33" name="Table 3"/>
          <p:cNvGraphicFramePr/>
          <p:nvPr/>
        </p:nvGraphicFramePr>
        <p:xfrm>
          <a:off x="4141800" y="2587680"/>
          <a:ext cx="2287080" cy="254160"/>
        </p:xfrm>
        <a:graphic>
          <a:graphicData uri="http://schemas.openxmlformats.org/drawingml/2006/table">
            <a:tbl>
              <a:tblPr/>
              <a:tblGrid>
                <a:gridCol w="571680"/>
                <a:gridCol w="571680"/>
                <a:gridCol w="571680"/>
                <a:gridCol w="572040"/>
              </a:tblGrid>
              <a:tr h="254160">
                <a:tc>
                  <a:txBody>
                    <a:bodyPr>
                      <a:noAutofit/>
                    </a:bodyPr>
                    <a:p>
                      <a:pPr>
                        <a:lnSpc>
                          <a:spcPct val="100000"/>
                        </a:lnSpc>
                      </a:pPr>
                      <a:r>
                        <a:rPr b="1" lang="es-CO" sz="1050" spc="-1" strike="noStrike">
                          <a:solidFill>
                            <a:srgbClr val="ffffff"/>
                          </a:solidFill>
                          <a:latin typeface="Arial"/>
                          <a:ea typeface="Arial"/>
                        </a:rPr>
                        <a:t>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81.7%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79.4%</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79.4%</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34" name="Table 4"/>
          <p:cNvGraphicFramePr/>
          <p:nvPr/>
        </p:nvGraphicFramePr>
        <p:xfrm>
          <a:off x="4141800" y="3052800"/>
          <a:ext cx="2287080" cy="254160"/>
        </p:xfrm>
        <a:graphic>
          <a:graphicData uri="http://schemas.openxmlformats.org/drawingml/2006/table">
            <a:tbl>
              <a:tblPr/>
              <a:tblGrid>
                <a:gridCol w="571680"/>
                <a:gridCol w="571680"/>
                <a:gridCol w="571680"/>
                <a:gridCol w="572040"/>
              </a:tblGrid>
              <a:tr h="254160">
                <a:tc>
                  <a:txBody>
                    <a:bodyPr>
                      <a:noAutofit/>
                    </a:bodyPr>
                    <a:p>
                      <a:pPr>
                        <a:lnSpc>
                          <a:spcPct val="100000"/>
                        </a:lnSpc>
                      </a:pPr>
                      <a:r>
                        <a:rPr b="1" lang="es-CO" sz="1050" spc="-1" strike="noStrike">
                          <a:solidFill>
                            <a:srgbClr val="ffffff"/>
                          </a:solidFill>
                          <a:latin typeface="Arial"/>
                          <a:ea typeface="Arial"/>
                        </a:rPr>
                        <a:t>77.7%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77.7%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88.8%</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88.8%</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35" name="Table 5"/>
          <p:cNvGraphicFramePr/>
          <p:nvPr/>
        </p:nvGraphicFramePr>
        <p:xfrm>
          <a:off x="4141800" y="3468600"/>
          <a:ext cx="2287080" cy="254160"/>
        </p:xfrm>
        <a:graphic>
          <a:graphicData uri="http://schemas.openxmlformats.org/drawingml/2006/table">
            <a:tbl>
              <a:tblPr/>
              <a:tblGrid>
                <a:gridCol w="571680"/>
                <a:gridCol w="571680"/>
                <a:gridCol w="571680"/>
                <a:gridCol w="572040"/>
              </a:tblGrid>
              <a:tr h="254160">
                <a:tc>
                  <a:txBody>
                    <a:bodyPr>
                      <a:noAutofit/>
                    </a:bodyPr>
                    <a:p>
                      <a:pPr>
                        <a:lnSpc>
                          <a:spcPct val="100000"/>
                        </a:lnSpc>
                      </a:pPr>
                      <a:r>
                        <a:rPr b="1" lang="es-CO" sz="1050" spc="-1" strike="noStrike">
                          <a:solidFill>
                            <a:srgbClr val="ffffff"/>
                          </a:solidFill>
                          <a:latin typeface="Arial"/>
                          <a:ea typeface="Arial"/>
                        </a:rPr>
                        <a:t>22.2%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22.2%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22.2%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22.2%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sp>
        <p:nvSpPr>
          <p:cNvPr id="536" name="TextShape 6"/>
          <p:cNvSpPr txBox="1"/>
          <p:nvPr/>
        </p:nvSpPr>
        <p:spPr>
          <a:xfrm>
            <a:off x="2071800" y="4353840"/>
            <a:ext cx="8520120" cy="572400"/>
          </a:xfrm>
          <a:prstGeom prst="rect">
            <a:avLst/>
          </a:prstGeom>
          <a:noFill/>
          <a:ln>
            <a:noFill/>
          </a:ln>
        </p:spPr>
        <p:txBody>
          <a:bodyPr tIns="91440" bIns="91440">
            <a:noAutofit/>
          </a:bodyPr>
          <a:p>
            <a:pPr algn="ctr">
              <a:lnSpc>
                <a:spcPct val="100000"/>
              </a:lnSpc>
            </a:pPr>
            <a:r>
              <a:rPr b="0" lang="es-CO" sz="2800" spc="-1" strike="noStrike">
                <a:solidFill>
                  <a:srgbClr val="000000"/>
                </a:solidFill>
                <a:latin typeface="Arial"/>
                <a:ea typeface="Arial"/>
              </a:rPr>
              <a:t>Run 20200818-00</a:t>
            </a:r>
            <a:endParaRPr b="0" lang="es-CO" sz="2800" spc="-1" strike="noStrike">
              <a:solidFill>
                <a:srgbClr val="000000"/>
              </a:solidFill>
              <a:latin typeface="Arial"/>
            </a:endParaRPr>
          </a:p>
        </p:txBody>
      </p:sp>
      <p:sp>
        <p:nvSpPr>
          <p:cNvPr id="537" name="TextShape 7"/>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A1EF86D6-A1D8-41C6-B465-18247451DD97}"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538" name="CustomShape 8"/>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9" name="Imagen 4" descr=""/>
          <p:cNvPicPr/>
          <p:nvPr/>
        </p:nvPicPr>
        <p:blipFill>
          <a:blip r:embed="rId1"/>
          <a:stretch/>
        </p:blipFill>
        <p:spPr>
          <a:xfrm>
            <a:off x="1612080" y="891720"/>
            <a:ext cx="6467040" cy="4168800"/>
          </a:xfrm>
          <a:prstGeom prst="rect">
            <a:avLst/>
          </a:prstGeom>
          <a:ln>
            <a:noFill/>
          </a:ln>
        </p:spPr>
      </p:pic>
      <p:graphicFrame>
        <p:nvGraphicFramePr>
          <p:cNvPr id="540" name="Table 1"/>
          <p:cNvGraphicFramePr/>
          <p:nvPr/>
        </p:nvGraphicFramePr>
        <p:xfrm>
          <a:off x="4296600" y="1161000"/>
          <a:ext cx="2287080" cy="763200"/>
        </p:xfrm>
        <a:graphic>
          <a:graphicData uri="http://schemas.openxmlformats.org/drawingml/2006/table">
            <a:tbl>
              <a:tblPr/>
              <a:tblGrid>
                <a:gridCol w="571680"/>
                <a:gridCol w="571680"/>
                <a:gridCol w="571680"/>
                <a:gridCol w="572040"/>
              </a:tblGrid>
              <a:tr h="254160">
                <a:tc gridSpan="2">
                  <a:txBody>
                    <a:bodyPr>
                      <a:noAutofit/>
                    </a:bodyPr>
                    <a:p>
                      <a:pPr>
                        <a:lnSpc>
                          <a:spcPct val="100000"/>
                        </a:lnSpc>
                      </a:pPr>
                      <a:r>
                        <a:rPr b="1" lang="es-CO" sz="1050" spc="-1" strike="noStrike">
                          <a:solidFill>
                            <a:srgbClr val="ffffff"/>
                          </a:solidFill>
                          <a:latin typeface="Arial"/>
                          <a:ea typeface="Arial"/>
                        </a:rPr>
                        <a:t>WRF</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gridSpan="2">
                  <a:txBody>
                    <a:bodyPr>
                      <a:noAutofit/>
                    </a:bodyPr>
                    <a:p>
                      <a:pPr>
                        <a:lnSpc>
                          <a:spcPct val="100000"/>
                        </a:lnSpc>
                      </a:pPr>
                      <a:r>
                        <a:rPr b="1" lang="es-CO" sz="1050" spc="-1" strike="noStrike">
                          <a:solidFill>
                            <a:srgbClr val="ffffff"/>
                          </a:solidFill>
                          <a:latin typeface="Arial"/>
                          <a:ea typeface="Arial"/>
                        </a:rPr>
                        <a:t>WRFDA</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r>
              <a:tr h="254160">
                <a:tc>
                  <a:txBody>
                    <a:bodyPr>
                      <a:noAutofit/>
                    </a:bodyPr>
                    <a:p>
                      <a:pPr>
                        <a:lnSpc>
                          <a:spcPct val="100000"/>
                        </a:lnSpc>
                      </a:pPr>
                      <a:r>
                        <a:rPr b="0" lang="es-CO" sz="1050" spc="-1" strike="noStrike">
                          <a:solidFill>
                            <a:srgbClr val="000000"/>
                          </a:solidFill>
                          <a:latin typeface="Arial"/>
                          <a:ea typeface="Arial"/>
                        </a:rPr>
                        <a:t>D1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54880">
                <a:tc>
                  <a:txBody>
                    <a:bodyPr>
                      <a:noAutofit/>
                    </a:bodyPr>
                    <a:p>
                      <a:pPr>
                        <a:lnSpc>
                          <a:spcPct val="100000"/>
                        </a:lnSpc>
                      </a:pPr>
                      <a:r>
                        <a:rPr b="0" lang="es-CO" sz="1050" spc="-1" strike="noStrike">
                          <a:solidFill>
                            <a:srgbClr val="000000"/>
                          </a:solidFill>
                          <a:latin typeface="Arial"/>
                          <a:ea typeface="Arial"/>
                        </a:rPr>
                        <a:t>51.1%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54.1%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52.6%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54.1%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graphicFrame>
        <p:nvGraphicFramePr>
          <p:cNvPr id="541" name="Table 2"/>
          <p:cNvGraphicFramePr/>
          <p:nvPr/>
        </p:nvGraphicFramePr>
        <p:xfrm>
          <a:off x="4296600" y="2170080"/>
          <a:ext cx="2287080" cy="254160"/>
        </p:xfrm>
        <a:graphic>
          <a:graphicData uri="http://schemas.openxmlformats.org/drawingml/2006/table">
            <a:tbl>
              <a:tblPr/>
              <a:tblGrid>
                <a:gridCol w="571680"/>
                <a:gridCol w="571680"/>
                <a:gridCol w="571680"/>
                <a:gridCol w="572040"/>
              </a:tblGrid>
              <a:tr h="254160">
                <a:tc>
                  <a:txBody>
                    <a:bodyPr>
                      <a:noAutofit/>
                    </a:bodyPr>
                    <a:p>
                      <a:pPr>
                        <a:lnSpc>
                          <a:spcPct val="100000"/>
                        </a:lnSpc>
                      </a:pPr>
                      <a:r>
                        <a:rPr b="1" lang="es-CO" sz="1050" spc="-1" strike="noStrike">
                          <a:solidFill>
                            <a:srgbClr val="ffffff"/>
                          </a:solidFill>
                          <a:latin typeface="Arial"/>
                          <a:ea typeface="Arial"/>
                        </a:rPr>
                        <a:t>54.6%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50%</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52.4%</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51.1%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42" name="Table 3"/>
          <p:cNvGraphicFramePr/>
          <p:nvPr/>
        </p:nvGraphicFramePr>
        <p:xfrm>
          <a:off x="4296600" y="2683080"/>
          <a:ext cx="2287080" cy="254160"/>
        </p:xfrm>
        <a:graphic>
          <a:graphicData uri="http://schemas.openxmlformats.org/drawingml/2006/table">
            <a:tbl>
              <a:tblPr/>
              <a:tblGrid>
                <a:gridCol w="571680"/>
                <a:gridCol w="571680"/>
                <a:gridCol w="571680"/>
                <a:gridCol w="572040"/>
              </a:tblGrid>
              <a:tr h="254160">
                <a:tc>
                  <a:txBody>
                    <a:bodyPr>
                      <a:noAutofit/>
                    </a:bodyPr>
                    <a:p>
                      <a:pPr>
                        <a:lnSpc>
                          <a:spcPct val="100000"/>
                        </a:lnSpc>
                      </a:pPr>
                      <a:r>
                        <a:rPr b="1" lang="es-CO" sz="1050" spc="-1" strike="noStrike">
                          <a:solidFill>
                            <a:srgbClr val="ffffff"/>
                          </a:solidFill>
                          <a:latin typeface="Arial"/>
                          <a:ea typeface="Arial"/>
                        </a:rPr>
                        <a:t>33.3%</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47.2%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25%</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36.1%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43" name="Table 4"/>
          <p:cNvGraphicFramePr/>
          <p:nvPr/>
        </p:nvGraphicFramePr>
        <p:xfrm>
          <a:off x="4342320" y="3182760"/>
          <a:ext cx="2287080" cy="254160"/>
        </p:xfrm>
        <a:graphic>
          <a:graphicData uri="http://schemas.openxmlformats.org/drawingml/2006/table">
            <a:tbl>
              <a:tblPr/>
              <a:tblGrid>
                <a:gridCol w="571680"/>
                <a:gridCol w="571680"/>
                <a:gridCol w="571680"/>
                <a:gridCol w="572040"/>
              </a:tblGrid>
              <a:tr h="254160">
                <a:tc>
                  <a:txBody>
                    <a:bodyPr>
                      <a:noAutofit/>
                    </a:bodyPr>
                    <a:p>
                      <a:pPr>
                        <a:lnSpc>
                          <a:spcPct val="100000"/>
                        </a:lnSpc>
                      </a:pPr>
                      <a:r>
                        <a:rPr b="1" lang="es-CO" sz="1050" spc="-1" strike="noStrike">
                          <a:solidFill>
                            <a:srgbClr val="ffffff"/>
                          </a:solidFill>
                          <a:latin typeface="Arial"/>
                          <a:ea typeface="Arial"/>
                        </a:rPr>
                        <a:t>77.7%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88.8%</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77.7%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77.7%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44" name="Table 5"/>
          <p:cNvGraphicFramePr/>
          <p:nvPr/>
        </p:nvGraphicFramePr>
        <p:xfrm>
          <a:off x="4381920" y="3620160"/>
          <a:ext cx="2287080" cy="254160"/>
        </p:xfrm>
        <a:graphic>
          <a:graphicData uri="http://schemas.openxmlformats.org/drawingml/2006/table">
            <a:tbl>
              <a:tblPr/>
              <a:tblGrid>
                <a:gridCol w="571680"/>
                <a:gridCol w="571680"/>
                <a:gridCol w="571680"/>
                <a:gridCol w="572040"/>
              </a:tblGrid>
              <a:tr h="254160">
                <a:tc>
                  <a:txBody>
                    <a:bodyPr>
                      <a:noAutofit/>
                    </a:bodyPr>
                    <a:p>
                      <a:pPr>
                        <a:lnSpc>
                          <a:spcPct val="100000"/>
                        </a:lnSpc>
                      </a:pPr>
                      <a:r>
                        <a:rPr b="1" lang="es-CO" sz="1050" spc="-1" strike="noStrike">
                          <a:solidFill>
                            <a:srgbClr val="ffffff"/>
                          </a:solidFill>
                          <a:latin typeface="Arial"/>
                          <a:ea typeface="Arial"/>
                        </a:rPr>
                        <a:t>55.6%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66.6%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55.6%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55.6%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sp>
        <p:nvSpPr>
          <p:cNvPr id="545" name="TextShape 6"/>
          <p:cNvSpPr txBox="1"/>
          <p:nvPr/>
        </p:nvSpPr>
        <p:spPr>
          <a:xfrm>
            <a:off x="2273760" y="4331520"/>
            <a:ext cx="8520120" cy="572400"/>
          </a:xfrm>
          <a:prstGeom prst="rect">
            <a:avLst/>
          </a:prstGeom>
          <a:noFill/>
          <a:ln>
            <a:noFill/>
          </a:ln>
        </p:spPr>
        <p:txBody>
          <a:bodyPr tIns="91440" bIns="91440">
            <a:noAutofit/>
          </a:bodyPr>
          <a:p>
            <a:pPr algn="ctr">
              <a:lnSpc>
                <a:spcPct val="100000"/>
              </a:lnSpc>
            </a:pPr>
            <a:r>
              <a:rPr b="0" lang="es-CO" sz="2800" spc="-1" strike="noStrike">
                <a:solidFill>
                  <a:srgbClr val="000000"/>
                </a:solidFill>
                <a:latin typeface="Arial"/>
                <a:ea typeface="Arial"/>
              </a:rPr>
              <a:t>Run 20200901-00</a:t>
            </a:r>
            <a:endParaRPr b="0" lang="es-CO" sz="2800" spc="-1" strike="noStrike">
              <a:solidFill>
                <a:srgbClr val="000000"/>
              </a:solidFill>
              <a:latin typeface="Arial"/>
            </a:endParaRPr>
          </a:p>
        </p:txBody>
      </p:sp>
      <p:sp>
        <p:nvSpPr>
          <p:cNvPr id="546" name="TextShape 7"/>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1F672CA4-6AFB-494B-A830-E086575BA59B}"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547" name="CustomShape 8"/>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8"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s-CO" sz="2800" spc="-1" strike="noStrike">
                <a:solidFill>
                  <a:srgbClr val="000000"/>
                </a:solidFill>
                <a:latin typeface="Arial"/>
                <a:ea typeface="Arial"/>
              </a:rPr>
              <a:t>Amazonian Region </a:t>
            </a:r>
            <a:endParaRPr b="0" lang="es-CO" sz="2800" spc="-1" strike="noStrike">
              <a:solidFill>
                <a:srgbClr val="000000"/>
              </a:solidFill>
              <a:latin typeface="Arial"/>
            </a:endParaRPr>
          </a:p>
        </p:txBody>
      </p:sp>
      <p:sp>
        <p:nvSpPr>
          <p:cNvPr id="549" name="TextShape 2"/>
          <p:cNvSpPr txBox="1"/>
          <p:nvPr/>
        </p:nvSpPr>
        <p:spPr>
          <a:xfrm>
            <a:off x="311760" y="1152360"/>
            <a:ext cx="8520120" cy="3416040"/>
          </a:xfrm>
          <a:prstGeom prst="rect">
            <a:avLst/>
          </a:prstGeom>
          <a:noFill/>
          <a:ln>
            <a:noFill/>
          </a:ln>
        </p:spPr>
        <p:txBody>
          <a:bodyPr tIns="91440" bIns="91440">
            <a:noAutofit/>
          </a:bodyPr>
          <a:p>
            <a:endParaRPr b="0" lang="es-CO" sz="1400" spc="-1" strike="noStrike">
              <a:solidFill>
                <a:srgbClr val="000000"/>
              </a:solidFill>
              <a:latin typeface="Arial"/>
            </a:endParaRPr>
          </a:p>
        </p:txBody>
      </p:sp>
      <p:pic>
        <p:nvPicPr>
          <p:cNvPr id="550" name="Imagen 4" descr=""/>
          <p:cNvPicPr/>
          <p:nvPr/>
        </p:nvPicPr>
        <p:blipFill>
          <a:blip r:embed="rId1"/>
          <a:stretch/>
        </p:blipFill>
        <p:spPr>
          <a:xfrm>
            <a:off x="4506120" y="1866960"/>
            <a:ext cx="4323960" cy="2451600"/>
          </a:xfrm>
          <a:prstGeom prst="rect">
            <a:avLst/>
          </a:prstGeom>
          <a:ln>
            <a:noFill/>
          </a:ln>
        </p:spPr>
      </p:pic>
      <p:pic>
        <p:nvPicPr>
          <p:cNvPr id="551" name="Imagen 7" descr=""/>
          <p:cNvPicPr/>
          <p:nvPr/>
        </p:nvPicPr>
        <p:blipFill>
          <a:blip r:embed="rId2"/>
          <a:stretch/>
        </p:blipFill>
        <p:spPr>
          <a:xfrm>
            <a:off x="155160" y="1866960"/>
            <a:ext cx="4315680" cy="2447640"/>
          </a:xfrm>
          <a:prstGeom prst="rect">
            <a:avLst/>
          </a:prstGeom>
          <a:ln>
            <a:noFill/>
          </a:ln>
        </p:spPr>
      </p:pic>
      <p:sp>
        <p:nvSpPr>
          <p:cNvPr id="552"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6293BE99-9A66-4FEE-8EE9-E76D6CFDAE02}"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3"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s-CO" sz="2800" spc="-1" strike="noStrike">
                <a:solidFill>
                  <a:srgbClr val="000000"/>
                </a:solidFill>
                <a:latin typeface="Arial"/>
                <a:ea typeface="Arial"/>
              </a:rPr>
              <a:t>Caribbean Region</a:t>
            </a:r>
            <a:endParaRPr b="0" lang="es-CO" sz="2800" spc="-1" strike="noStrike">
              <a:solidFill>
                <a:srgbClr val="000000"/>
              </a:solidFill>
              <a:latin typeface="Arial"/>
            </a:endParaRPr>
          </a:p>
        </p:txBody>
      </p:sp>
      <p:sp>
        <p:nvSpPr>
          <p:cNvPr id="554" name="TextShape 2"/>
          <p:cNvSpPr txBox="1"/>
          <p:nvPr/>
        </p:nvSpPr>
        <p:spPr>
          <a:xfrm>
            <a:off x="311760" y="1152360"/>
            <a:ext cx="8520120" cy="3416040"/>
          </a:xfrm>
          <a:prstGeom prst="rect">
            <a:avLst/>
          </a:prstGeom>
          <a:noFill/>
          <a:ln>
            <a:noFill/>
          </a:ln>
        </p:spPr>
        <p:txBody>
          <a:bodyPr tIns="91440" bIns="91440">
            <a:noAutofit/>
          </a:bodyPr>
          <a:p>
            <a:endParaRPr b="0" lang="es-CO" sz="1400" spc="-1" strike="noStrike">
              <a:solidFill>
                <a:srgbClr val="000000"/>
              </a:solidFill>
              <a:latin typeface="Arial"/>
            </a:endParaRPr>
          </a:p>
        </p:txBody>
      </p:sp>
      <p:pic>
        <p:nvPicPr>
          <p:cNvPr id="555" name="Imagen 6" descr=""/>
          <p:cNvPicPr/>
          <p:nvPr/>
        </p:nvPicPr>
        <p:blipFill>
          <a:blip r:embed="rId1"/>
          <a:stretch/>
        </p:blipFill>
        <p:spPr>
          <a:xfrm>
            <a:off x="720" y="1792800"/>
            <a:ext cx="4503240" cy="2583720"/>
          </a:xfrm>
          <a:prstGeom prst="rect">
            <a:avLst/>
          </a:prstGeom>
          <a:ln>
            <a:noFill/>
          </a:ln>
        </p:spPr>
      </p:pic>
      <p:pic>
        <p:nvPicPr>
          <p:cNvPr id="556" name="Imagen 7" descr=""/>
          <p:cNvPicPr/>
          <p:nvPr/>
        </p:nvPicPr>
        <p:blipFill>
          <a:blip r:embed="rId2"/>
          <a:stretch/>
        </p:blipFill>
        <p:spPr>
          <a:xfrm>
            <a:off x="4572720" y="1792800"/>
            <a:ext cx="4503240" cy="2583720"/>
          </a:xfrm>
          <a:prstGeom prst="rect">
            <a:avLst/>
          </a:prstGeom>
          <a:ln>
            <a:noFill/>
          </a:ln>
        </p:spPr>
      </p:pic>
      <p:sp>
        <p:nvSpPr>
          <p:cNvPr id="557"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AB77A105-DBC8-416C-9709-E7E8AB4B59EA}"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8"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s-CO" sz="2800" spc="-1" strike="noStrike">
                <a:solidFill>
                  <a:srgbClr val="000000"/>
                </a:solidFill>
                <a:latin typeface="Arial"/>
                <a:ea typeface="Arial"/>
              </a:rPr>
              <a:t>Orinoquia Region </a:t>
            </a:r>
            <a:endParaRPr b="0" lang="es-CO" sz="2800" spc="-1" strike="noStrike">
              <a:solidFill>
                <a:srgbClr val="000000"/>
              </a:solidFill>
              <a:latin typeface="Arial"/>
            </a:endParaRPr>
          </a:p>
        </p:txBody>
      </p:sp>
      <p:sp>
        <p:nvSpPr>
          <p:cNvPr id="559" name="TextShape 2"/>
          <p:cNvSpPr txBox="1"/>
          <p:nvPr/>
        </p:nvSpPr>
        <p:spPr>
          <a:xfrm>
            <a:off x="311760" y="1152360"/>
            <a:ext cx="8520120" cy="3416040"/>
          </a:xfrm>
          <a:prstGeom prst="rect">
            <a:avLst/>
          </a:prstGeom>
          <a:noFill/>
          <a:ln>
            <a:noFill/>
          </a:ln>
        </p:spPr>
        <p:txBody>
          <a:bodyPr tIns="91440" bIns="91440">
            <a:noAutofit/>
          </a:bodyPr>
          <a:p>
            <a:endParaRPr b="0" lang="es-CO" sz="1400" spc="-1" strike="noStrike">
              <a:solidFill>
                <a:srgbClr val="000000"/>
              </a:solidFill>
              <a:latin typeface="Arial"/>
            </a:endParaRPr>
          </a:p>
        </p:txBody>
      </p:sp>
      <p:pic>
        <p:nvPicPr>
          <p:cNvPr id="560" name="Imagen 5" descr=""/>
          <p:cNvPicPr/>
          <p:nvPr/>
        </p:nvPicPr>
        <p:blipFill>
          <a:blip r:embed="rId1"/>
          <a:stretch/>
        </p:blipFill>
        <p:spPr>
          <a:xfrm>
            <a:off x="34200" y="1849680"/>
            <a:ext cx="4590720" cy="2586600"/>
          </a:xfrm>
          <a:prstGeom prst="rect">
            <a:avLst/>
          </a:prstGeom>
          <a:ln>
            <a:noFill/>
          </a:ln>
        </p:spPr>
      </p:pic>
      <p:pic>
        <p:nvPicPr>
          <p:cNvPr id="561" name="Imagen 7" descr=""/>
          <p:cNvPicPr/>
          <p:nvPr/>
        </p:nvPicPr>
        <p:blipFill>
          <a:blip r:embed="rId2"/>
          <a:stretch/>
        </p:blipFill>
        <p:spPr>
          <a:xfrm>
            <a:off x="4677120" y="1849680"/>
            <a:ext cx="4503240" cy="2536560"/>
          </a:xfrm>
          <a:prstGeom prst="rect">
            <a:avLst/>
          </a:prstGeom>
          <a:ln>
            <a:noFill/>
          </a:ln>
        </p:spPr>
      </p:pic>
      <p:sp>
        <p:nvSpPr>
          <p:cNvPr id="562"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7B92A0B2-8787-4827-AA1F-55F8869ECA17}"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63"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s-CO" sz="2800" spc="-1" strike="noStrike">
                <a:solidFill>
                  <a:srgbClr val="000000"/>
                </a:solidFill>
                <a:latin typeface="Arial"/>
                <a:ea typeface="Arial"/>
              </a:rPr>
              <a:t>PacificRegion </a:t>
            </a:r>
            <a:endParaRPr b="0" lang="es-CO" sz="2800" spc="-1" strike="noStrike">
              <a:solidFill>
                <a:srgbClr val="000000"/>
              </a:solidFill>
              <a:latin typeface="Arial"/>
            </a:endParaRPr>
          </a:p>
        </p:txBody>
      </p:sp>
      <p:sp>
        <p:nvSpPr>
          <p:cNvPr id="564" name="TextShape 2"/>
          <p:cNvSpPr txBox="1"/>
          <p:nvPr/>
        </p:nvSpPr>
        <p:spPr>
          <a:xfrm>
            <a:off x="311760" y="1152360"/>
            <a:ext cx="8520120" cy="3416040"/>
          </a:xfrm>
          <a:prstGeom prst="rect">
            <a:avLst/>
          </a:prstGeom>
          <a:noFill/>
          <a:ln>
            <a:noFill/>
          </a:ln>
        </p:spPr>
        <p:txBody>
          <a:bodyPr tIns="91440" bIns="91440">
            <a:noAutofit/>
          </a:bodyPr>
          <a:p>
            <a:endParaRPr b="0" lang="es-CO" sz="1400" spc="-1" strike="noStrike">
              <a:solidFill>
                <a:srgbClr val="000000"/>
              </a:solidFill>
              <a:latin typeface="Arial"/>
            </a:endParaRPr>
          </a:p>
        </p:txBody>
      </p:sp>
      <p:pic>
        <p:nvPicPr>
          <p:cNvPr id="565" name="Imagen 5" descr=""/>
          <p:cNvPicPr/>
          <p:nvPr/>
        </p:nvPicPr>
        <p:blipFill>
          <a:blip r:embed="rId1"/>
          <a:stretch/>
        </p:blipFill>
        <p:spPr>
          <a:xfrm>
            <a:off x="964440" y="2174760"/>
            <a:ext cx="2742840" cy="1661400"/>
          </a:xfrm>
          <a:prstGeom prst="rect">
            <a:avLst/>
          </a:prstGeom>
          <a:ln>
            <a:noFill/>
          </a:ln>
        </p:spPr>
      </p:pic>
      <p:pic>
        <p:nvPicPr>
          <p:cNvPr id="566" name="Imagen 7" descr=""/>
          <p:cNvPicPr/>
          <p:nvPr/>
        </p:nvPicPr>
        <p:blipFill>
          <a:blip r:embed="rId2"/>
          <a:stretch/>
        </p:blipFill>
        <p:spPr>
          <a:xfrm>
            <a:off x="4572720" y="2082960"/>
            <a:ext cx="2742840" cy="1661400"/>
          </a:xfrm>
          <a:prstGeom prst="rect">
            <a:avLst/>
          </a:prstGeom>
          <a:ln>
            <a:noFill/>
          </a:ln>
        </p:spPr>
      </p:pic>
      <p:sp>
        <p:nvSpPr>
          <p:cNvPr id="567"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E25F3A0D-5F91-4339-AD7A-7ECBC45B2F25}"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8" name="Imagen 2" descr=""/>
          <p:cNvPicPr/>
          <p:nvPr/>
        </p:nvPicPr>
        <p:blipFill>
          <a:blip r:embed="rId1"/>
          <a:stretch/>
        </p:blipFill>
        <p:spPr>
          <a:xfrm>
            <a:off x="7027920" y="1885680"/>
            <a:ext cx="2033640" cy="1558800"/>
          </a:xfrm>
          <a:prstGeom prst="rect">
            <a:avLst/>
          </a:prstGeom>
          <a:ln>
            <a:noFill/>
          </a:ln>
        </p:spPr>
      </p:pic>
      <p:pic>
        <p:nvPicPr>
          <p:cNvPr id="569" name="Imagen 5" descr=""/>
          <p:cNvPicPr/>
          <p:nvPr/>
        </p:nvPicPr>
        <p:blipFill>
          <a:blip r:embed="rId2"/>
          <a:stretch/>
        </p:blipFill>
        <p:spPr>
          <a:xfrm>
            <a:off x="2747880" y="868320"/>
            <a:ext cx="2108880" cy="1658520"/>
          </a:xfrm>
          <a:prstGeom prst="rect">
            <a:avLst/>
          </a:prstGeom>
          <a:ln>
            <a:noFill/>
          </a:ln>
        </p:spPr>
      </p:pic>
      <p:pic>
        <p:nvPicPr>
          <p:cNvPr id="570" name="Imagen 7" descr=""/>
          <p:cNvPicPr/>
          <p:nvPr/>
        </p:nvPicPr>
        <p:blipFill>
          <a:blip r:embed="rId3"/>
          <a:stretch/>
        </p:blipFill>
        <p:spPr>
          <a:xfrm>
            <a:off x="2761560" y="2665080"/>
            <a:ext cx="1891800" cy="1558800"/>
          </a:xfrm>
          <a:prstGeom prst="rect">
            <a:avLst/>
          </a:prstGeom>
          <a:ln>
            <a:noFill/>
          </a:ln>
        </p:spPr>
      </p:pic>
      <p:pic>
        <p:nvPicPr>
          <p:cNvPr id="571" name="Imagen 9" descr=""/>
          <p:cNvPicPr/>
          <p:nvPr/>
        </p:nvPicPr>
        <p:blipFill>
          <a:blip r:embed="rId4"/>
          <a:stretch/>
        </p:blipFill>
        <p:spPr>
          <a:xfrm>
            <a:off x="5133240" y="921600"/>
            <a:ext cx="1312560" cy="1469520"/>
          </a:xfrm>
          <a:prstGeom prst="rect">
            <a:avLst/>
          </a:prstGeom>
          <a:ln>
            <a:noFill/>
          </a:ln>
        </p:spPr>
      </p:pic>
      <p:pic>
        <p:nvPicPr>
          <p:cNvPr id="572" name="Imagen 11" descr=""/>
          <p:cNvPicPr/>
          <p:nvPr/>
        </p:nvPicPr>
        <p:blipFill>
          <a:blip r:embed="rId5"/>
          <a:stretch/>
        </p:blipFill>
        <p:spPr>
          <a:xfrm>
            <a:off x="5072760" y="2752200"/>
            <a:ext cx="1406880" cy="1521360"/>
          </a:xfrm>
          <a:prstGeom prst="rect">
            <a:avLst/>
          </a:prstGeom>
          <a:ln>
            <a:noFill/>
          </a:ln>
        </p:spPr>
      </p:pic>
      <p:pic>
        <p:nvPicPr>
          <p:cNvPr id="573" name="Imagen 13" descr=""/>
          <p:cNvPicPr/>
          <p:nvPr/>
        </p:nvPicPr>
        <p:blipFill>
          <a:blip r:embed="rId6"/>
          <a:stretch/>
        </p:blipFill>
        <p:spPr>
          <a:xfrm>
            <a:off x="152640" y="2556720"/>
            <a:ext cx="1883520" cy="1558800"/>
          </a:xfrm>
          <a:prstGeom prst="rect">
            <a:avLst/>
          </a:prstGeom>
          <a:ln>
            <a:noFill/>
          </a:ln>
        </p:spPr>
      </p:pic>
      <p:pic>
        <p:nvPicPr>
          <p:cNvPr id="574" name="Imagen 15" descr=""/>
          <p:cNvPicPr/>
          <p:nvPr/>
        </p:nvPicPr>
        <p:blipFill>
          <a:blip r:embed="rId7"/>
          <a:stretch/>
        </p:blipFill>
        <p:spPr>
          <a:xfrm>
            <a:off x="33120" y="782280"/>
            <a:ext cx="2108880" cy="1670400"/>
          </a:xfrm>
          <a:prstGeom prst="rect">
            <a:avLst/>
          </a:prstGeom>
          <a:ln>
            <a:noFill/>
          </a:ln>
        </p:spPr>
      </p:pic>
      <p:sp>
        <p:nvSpPr>
          <p:cNvPr id="575" name="CustomShape 1"/>
          <p:cNvSpPr/>
          <p:nvPr/>
        </p:nvSpPr>
        <p:spPr>
          <a:xfrm>
            <a:off x="2142360" y="2571840"/>
            <a:ext cx="605160" cy="360"/>
          </a:xfrm>
          <a:custGeom>
            <a:avLst/>
            <a:gdLst/>
            <a:ahLst/>
            <a:rect l="l" t="t" r="r" b="b"/>
            <a:pathLst>
              <a:path w="21600" h="21600">
                <a:moveTo>
                  <a:pt x="0" y="0"/>
                </a:moveTo>
                <a:lnTo>
                  <a:pt x="21600" y="21600"/>
                </a:lnTo>
              </a:path>
            </a:pathLst>
          </a:custGeom>
          <a:noFill/>
          <a:ln w="38160">
            <a:round/>
            <a:tailEnd len="med" type="triangle" w="med"/>
          </a:ln>
        </p:spPr>
        <p:style>
          <a:lnRef idx="1">
            <a:schemeClr val="dk1"/>
          </a:lnRef>
          <a:fillRef idx="0">
            <a:schemeClr val="dk1"/>
          </a:fillRef>
          <a:effectRef idx="0">
            <a:schemeClr val="dk1"/>
          </a:effectRef>
          <a:fontRef idx="minor"/>
        </p:style>
      </p:sp>
      <p:sp>
        <p:nvSpPr>
          <p:cNvPr id="576" name="CustomShape 2"/>
          <p:cNvSpPr/>
          <p:nvPr/>
        </p:nvSpPr>
        <p:spPr>
          <a:xfrm>
            <a:off x="4527720" y="2548800"/>
            <a:ext cx="605160" cy="360"/>
          </a:xfrm>
          <a:custGeom>
            <a:avLst/>
            <a:gdLst/>
            <a:ahLst/>
            <a:rect l="l" t="t" r="r" b="b"/>
            <a:pathLst>
              <a:path w="21600" h="21600">
                <a:moveTo>
                  <a:pt x="0" y="0"/>
                </a:moveTo>
                <a:lnTo>
                  <a:pt x="21600" y="21600"/>
                </a:lnTo>
              </a:path>
            </a:pathLst>
          </a:custGeom>
          <a:noFill/>
          <a:ln w="38160">
            <a:round/>
            <a:tailEnd len="med" type="triangle" w="med"/>
          </a:ln>
        </p:spPr>
        <p:style>
          <a:lnRef idx="1">
            <a:schemeClr val="dk1"/>
          </a:lnRef>
          <a:fillRef idx="0">
            <a:schemeClr val="dk1"/>
          </a:fillRef>
          <a:effectRef idx="0">
            <a:schemeClr val="dk1"/>
          </a:effectRef>
          <a:fontRef idx="minor"/>
        </p:style>
      </p:sp>
      <p:sp>
        <p:nvSpPr>
          <p:cNvPr id="577" name="CustomShape 3"/>
          <p:cNvSpPr/>
          <p:nvPr/>
        </p:nvSpPr>
        <p:spPr>
          <a:xfrm>
            <a:off x="6377760" y="2548800"/>
            <a:ext cx="605160" cy="360"/>
          </a:xfrm>
          <a:custGeom>
            <a:avLst/>
            <a:gdLst/>
            <a:ahLst/>
            <a:rect l="l" t="t" r="r" b="b"/>
            <a:pathLst>
              <a:path w="21600" h="21600">
                <a:moveTo>
                  <a:pt x="0" y="0"/>
                </a:moveTo>
                <a:lnTo>
                  <a:pt x="21600" y="21600"/>
                </a:lnTo>
              </a:path>
            </a:pathLst>
          </a:custGeom>
          <a:noFill/>
          <a:ln w="38160">
            <a:round/>
            <a:tailEnd len="med" type="triangle" w="med"/>
          </a:ln>
        </p:spPr>
        <p:style>
          <a:lnRef idx="1">
            <a:schemeClr val="dk1"/>
          </a:lnRef>
          <a:fillRef idx="0">
            <a:schemeClr val="dk1"/>
          </a:fillRef>
          <a:effectRef idx="0">
            <a:schemeClr val="dk1"/>
          </a:effectRef>
          <a:fontRef idx="minor"/>
        </p:style>
      </p:sp>
      <p:sp>
        <p:nvSpPr>
          <p:cNvPr id="578" name="CustomShape 4"/>
          <p:cNvSpPr/>
          <p:nvPr/>
        </p:nvSpPr>
        <p:spPr>
          <a:xfrm>
            <a:off x="588600" y="4497480"/>
            <a:ext cx="157104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Signal acquisition</a:t>
            </a:r>
            <a:endParaRPr b="0" lang="es-CO" sz="1400" spc="-1" strike="noStrike">
              <a:latin typeface="Arial"/>
            </a:endParaRPr>
          </a:p>
        </p:txBody>
      </p:sp>
      <p:sp>
        <p:nvSpPr>
          <p:cNvPr id="579" name="CustomShape 5"/>
          <p:cNvSpPr/>
          <p:nvPr/>
        </p:nvSpPr>
        <p:spPr>
          <a:xfrm>
            <a:off x="2813400" y="4470840"/>
            <a:ext cx="154980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Signal smoothing</a:t>
            </a:r>
            <a:endParaRPr b="0" lang="es-CO" sz="1400" spc="-1" strike="noStrike">
              <a:latin typeface="Arial"/>
            </a:endParaRPr>
          </a:p>
        </p:txBody>
      </p:sp>
      <p:sp>
        <p:nvSpPr>
          <p:cNvPr id="580" name="CustomShape 6"/>
          <p:cNvSpPr/>
          <p:nvPr/>
        </p:nvSpPr>
        <p:spPr>
          <a:xfrm>
            <a:off x="7545600" y="3701160"/>
            <a:ext cx="1442880" cy="5166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Hypograph </a:t>
            </a:r>
            <a:endParaRPr b="0" lang="es-CO" sz="1400" spc="-1" strike="noStrike">
              <a:latin typeface="Arial"/>
            </a:endParaRPr>
          </a:p>
          <a:p>
            <a:pPr>
              <a:lnSpc>
                <a:spcPct val="100000"/>
              </a:lnSpc>
            </a:pPr>
            <a:r>
              <a:rPr b="0" lang="es-CO" sz="1400" spc="-1" strike="noStrike">
                <a:solidFill>
                  <a:srgbClr val="000000"/>
                </a:solidFill>
                <a:latin typeface="Arial"/>
                <a:ea typeface="Arial"/>
              </a:rPr>
              <a:t>characterization</a:t>
            </a:r>
            <a:endParaRPr b="0" lang="es-CO" sz="1400" spc="-1" strike="noStrike">
              <a:latin typeface="Arial"/>
            </a:endParaRPr>
          </a:p>
        </p:txBody>
      </p:sp>
      <p:sp>
        <p:nvSpPr>
          <p:cNvPr id="581" name="CustomShape 7"/>
          <p:cNvSpPr/>
          <p:nvPr/>
        </p:nvSpPr>
        <p:spPr>
          <a:xfrm>
            <a:off x="3682080" y="823680"/>
            <a:ext cx="240480" cy="19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s-CO" sz="700" spc="-1" strike="noStrike">
                <a:solidFill>
                  <a:srgbClr val="000000"/>
                </a:solidFill>
                <a:latin typeface="Arial"/>
                <a:ea typeface="Arial"/>
              </a:rPr>
              <a:t>Y</a:t>
            </a:r>
            <a:endParaRPr b="0" lang="es-CO" sz="700" spc="-1" strike="noStrike">
              <a:latin typeface="Arial"/>
            </a:endParaRPr>
          </a:p>
        </p:txBody>
      </p:sp>
      <p:sp>
        <p:nvSpPr>
          <p:cNvPr id="582" name="CustomShape 8"/>
          <p:cNvSpPr/>
          <p:nvPr/>
        </p:nvSpPr>
        <p:spPr>
          <a:xfrm>
            <a:off x="3682800" y="2624760"/>
            <a:ext cx="229680" cy="1969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s-CO" sz="700" spc="-1" strike="noStrike">
                <a:solidFill>
                  <a:srgbClr val="000000"/>
                </a:solidFill>
                <a:latin typeface="Arial"/>
                <a:ea typeface="Arial"/>
              </a:rPr>
              <a:t>x</a:t>
            </a:r>
            <a:endParaRPr b="0" lang="es-CO" sz="700" spc="-1" strike="noStrike">
              <a:latin typeface="Arial"/>
            </a:endParaRPr>
          </a:p>
        </p:txBody>
      </p:sp>
      <p:sp>
        <p:nvSpPr>
          <p:cNvPr id="583" name="CustomShape 9"/>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4. Current and future work</a:t>
            </a:r>
            <a:endParaRPr b="0" lang="es-CO" sz="2800" spc="-1" strike="noStrike">
              <a:latin typeface="Arial"/>
            </a:endParaRPr>
          </a:p>
        </p:txBody>
      </p:sp>
      <p:sp>
        <p:nvSpPr>
          <p:cNvPr id="584" name="TextShape 10"/>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12D16DE4-577D-435E-B851-835F1204A726}"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TextShape 1"/>
          <p:cNvSpPr txBox="1"/>
          <p:nvPr/>
        </p:nvSpPr>
        <p:spPr>
          <a:xfrm>
            <a:off x="311760" y="1591560"/>
            <a:ext cx="8520120" cy="1960200"/>
          </a:xfrm>
          <a:prstGeom prst="rect">
            <a:avLst/>
          </a:prstGeom>
          <a:noFill/>
          <a:ln>
            <a:noFill/>
          </a:ln>
        </p:spPr>
        <p:txBody>
          <a:bodyPr tIns="91440" bIns="91440">
            <a:noAutofit/>
          </a:bodyPr>
          <a:p>
            <a:pPr>
              <a:lnSpc>
                <a:spcPct val="115000"/>
              </a:lnSpc>
            </a:pPr>
            <a:r>
              <a:rPr b="0" lang="es-CO" sz="1800" spc="-1" strike="noStrike">
                <a:solidFill>
                  <a:srgbClr val="595959"/>
                </a:solidFill>
                <a:latin typeface="Arial"/>
                <a:ea typeface="Arial"/>
              </a:rPr>
              <a:t>SOTO “Sensitivity analysis for different observation sources assimilation ”</a:t>
            </a:r>
            <a:endParaRPr b="0" lang="es-CO" sz="1800" spc="-1" strike="noStrike">
              <a:solidFill>
                <a:srgbClr val="000000"/>
              </a:solidFill>
              <a:latin typeface="Arial"/>
            </a:endParaRPr>
          </a:p>
          <a:p>
            <a:pPr>
              <a:lnSpc>
                <a:spcPct val="115000"/>
              </a:lnSpc>
              <a:spcBef>
                <a:spcPts val="1599"/>
              </a:spcBef>
            </a:pPr>
            <a:endParaRPr b="0" lang="es-CO" sz="1800" spc="-1" strike="noStrike">
              <a:solidFill>
                <a:srgbClr val="000000"/>
              </a:solidFill>
              <a:latin typeface="Arial"/>
            </a:endParaRPr>
          </a:p>
          <a:p>
            <a:pPr>
              <a:lnSpc>
                <a:spcPct val="115000"/>
              </a:lnSpc>
              <a:spcBef>
                <a:spcPts val="1599"/>
              </a:spcBef>
              <a:spcAft>
                <a:spcPts val="1599"/>
              </a:spcAft>
            </a:pPr>
            <a:r>
              <a:rPr b="0" lang="es-CO" sz="1800" spc="-1" strike="noStrike">
                <a:solidFill>
                  <a:srgbClr val="595959"/>
                </a:solidFill>
                <a:latin typeface="Arial"/>
                <a:ea typeface="Arial"/>
              </a:rPr>
              <a:t>JHON  “PBL estimation through Data assimilation WRF experiments”</a:t>
            </a:r>
            <a:endParaRPr b="0" lang="es-CO" sz="1800" spc="-1" strike="noStrike">
              <a:solidFill>
                <a:srgbClr val="000000"/>
              </a:solidFill>
              <a:latin typeface="Arial"/>
            </a:endParaRPr>
          </a:p>
        </p:txBody>
      </p:sp>
      <p:sp>
        <p:nvSpPr>
          <p:cNvPr id="586" name="CustomShape 2"/>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4. Current and future work</a:t>
            </a:r>
            <a:endParaRPr b="0" lang="es-CO" sz="2800" spc="-1" strike="noStrike">
              <a:latin typeface="Arial"/>
            </a:endParaRPr>
          </a:p>
        </p:txBody>
      </p:sp>
      <p:sp>
        <p:nvSpPr>
          <p:cNvPr id="587"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A1EE5951-49BF-47A4-A0DC-B3A03A9D5792}"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s-CO" sz="2800" spc="-1" strike="noStrike">
                <a:solidFill>
                  <a:srgbClr val="000000"/>
                </a:solidFill>
                <a:latin typeface="Arial"/>
                <a:ea typeface="Arial"/>
              </a:rPr>
              <a:t>Next steps checklist</a:t>
            </a:r>
            <a:endParaRPr b="0" lang="es-CO" sz="2800" spc="-1" strike="noStrike">
              <a:solidFill>
                <a:srgbClr val="000000"/>
              </a:solidFill>
              <a:latin typeface="Arial"/>
            </a:endParaRPr>
          </a:p>
        </p:txBody>
      </p:sp>
      <p:sp>
        <p:nvSpPr>
          <p:cNvPr id="589" name="TextShape 2"/>
          <p:cNvSpPr txBox="1"/>
          <p:nvPr/>
        </p:nvSpPr>
        <p:spPr>
          <a:xfrm>
            <a:off x="500400" y="1529640"/>
            <a:ext cx="8520120" cy="3416040"/>
          </a:xfrm>
          <a:prstGeom prst="rect">
            <a:avLst/>
          </a:prstGeom>
          <a:noFill/>
          <a:ln>
            <a:noFill/>
          </a:ln>
        </p:spPr>
        <p:txBody>
          <a:bodyPr tIns="91440" bIns="91440">
            <a:noAutofit/>
          </a:bodyPr>
          <a:p>
            <a:pPr marL="457200" indent="-342720">
              <a:lnSpc>
                <a:spcPct val="115000"/>
              </a:lnSpc>
              <a:buClr>
                <a:srgbClr val="595959"/>
              </a:buClr>
              <a:buFont typeface="Arial"/>
              <a:buChar char="●"/>
            </a:pPr>
            <a:r>
              <a:rPr b="0" lang="es-CO" sz="1600" spc="-1" strike="noStrike">
                <a:solidFill>
                  <a:srgbClr val="595959"/>
                </a:solidFill>
                <a:latin typeface="Arial"/>
                <a:ea typeface="Arial"/>
              </a:rPr>
              <a:t>Imágenes a las resolución del WRF– Sara, las pasa a la matriz </a:t>
            </a:r>
            <a:r>
              <a:rPr b="1" lang="es-CO" sz="1600" spc="-1" strike="noStrike">
                <a:solidFill>
                  <a:srgbClr val="595959"/>
                </a:solidFill>
                <a:latin typeface="Arial"/>
                <a:ea typeface="Arial"/>
              </a:rPr>
              <a:t>Sara</a:t>
            </a:r>
            <a:r>
              <a:rPr b="0" lang="es-CO" sz="1600" spc="-1" strike="noStrike">
                <a:solidFill>
                  <a:srgbClr val="595959"/>
                </a:solidFill>
                <a:latin typeface="Arial"/>
                <a:ea typeface="Arial"/>
              </a:rPr>
              <a:t> y </a:t>
            </a:r>
            <a:r>
              <a:rPr b="1" lang="es-CO" sz="1600" spc="-1" strike="noStrike">
                <a:solidFill>
                  <a:srgbClr val="595959"/>
                </a:solidFill>
                <a:latin typeface="Arial"/>
                <a:ea typeface="Arial"/>
              </a:rPr>
              <a:t>Andrés  80%</a:t>
            </a:r>
            <a:endParaRPr b="0" lang="es-CO" sz="1600" spc="-1" strike="noStrike">
              <a:solidFill>
                <a:srgbClr val="000000"/>
              </a:solidFill>
              <a:latin typeface="Arial"/>
            </a:endParaRPr>
          </a:p>
          <a:p>
            <a:pPr marL="457200" indent="-342720">
              <a:lnSpc>
                <a:spcPct val="115000"/>
              </a:lnSpc>
              <a:buClr>
                <a:srgbClr val="595959"/>
              </a:buClr>
              <a:buFont typeface="Arial"/>
              <a:buChar char="●"/>
            </a:pPr>
            <a:r>
              <a:rPr b="0" lang="es-CO" sz="1600" spc="-1" strike="noStrike">
                <a:solidFill>
                  <a:srgbClr val="595959"/>
                </a:solidFill>
                <a:latin typeface="Arial"/>
                <a:ea typeface="Arial"/>
              </a:rPr>
              <a:t>Imágenes radar desde el Little R—Soto, las pasa a la matriz </a:t>
            </a:r>
            <a:r>
              <a:rPr b="1" lang="es-CO" sz="1600" spc="-1" strike="noStrike">
                <a:solidFill>
                  <a:srgbClr val="595959"/>
                </a:solidFill>
                <a:latin typeface="Arial"/>
                <a:ea typeface="Arial"/>
              </a:rPr>
              <a:t>Andrés</a:t>
            </a:r>
            <a:r>
              <a:rPr b="0" lang="es-CO" sz="1600" spc="-1" strike="noStrike">
                <a:solidFill>
                  <a:srgbClr val="595959"/>
                </a:solidFill>
                <a:latin typeface="Arial"/>
                <a:ea typeface="Arial"/>
              </a:rPr>
              <a:t> y </a:t>
            </a:r>
            <a:r>
              <a:rPr b="1" lang="es-CO" sz="1600" spc="-1" strike="noStrike">
                <a:solidFill>
                  <a:srgbClr val="595959"/>
                </a:solidFill>
                <a:latin typeface="Arial"/>
                <a:ea typeface="Arial"/>
              </a:rPr>
              <a:t>Soto   60%</a:t>
            </a:r>
            <a:endParaRPr b="0" lang="es-CO" sz="1600" spc="-1" strike="noStrike">
              <a:solidFill>
                <a:srgbClr val="000000"/>
              </a:solidFill>
              <a:latin typeface="Arial"/>
            </a:endParaRPr>
          </a:p>
          <a:p>
            <a:pPr marL="457200" indent="-342720">
              <a:lnSpc>
                <a:spcPct val="115000"/>
              </a:lnSpc>
              <a:buClr>
                <a:srgbClr val="595959"/>
              </a:buClr>
              <a:buFont typeface="Arial"/>
              <a:buChar char="●"/>
            </a:pPr>
            <a:r>
              <a:rPr b="0" lang="es-CO" sz="1600" spc="-1" strike="noStrike">
                <a:solidFill>
                  <a:srgbClr val="595959"/>
                </a:solidFill>
                <a:latin typeface="Arial"/>
                <a:ea typeface="Arial"/>
              </a:rPr>
              <a:t>Código METAR generalizado para generar la matriz </a:t>
            </a:r>
            <a:r>
              <a:rPr b="1" lang="es-CO" sz="1600" spc="-1" strike="noStrike">
                <a:solidFill>
                  <a:srgbClr val="595959"/>
                </a:solidFill>
                <a:latin typeface="Arial"/>
                <a:ea typeface="Arial"/>
              </a:rPr>
              <a:t>Jhon    </a:t>
            </a:r>
            <a:endParaRPr b="0" lang="es-CO" sz="1600" spc="-1" strike="noStrike">
              <a:solidFill>
                <a:srgbClr val="000000"/>
              </a:solidFill>
              <a:latin typeface="Arial"/>
            </a:endParaRPr>
          </a:p>
          <a:p>
            <a:pPr marL="457200" indent="-342720">
              <a:lnSpc>
                <a:spcPct val="115000"/>
              </a:lnSpc>
              <a:buClr>
                <a:srgbClr val="595959"/>
              </a:buClr>
              <a:buFont typeface="Arial"/>
              <a:buChar char="●"/>
            </a:pPr>
            <a:r>
              <a:rPr b="0" lang="es-CO" sz="1600" spc="-1" strike="noStrike">
                <a:solidFill>
                  <a:srgbClr val="595959"/>
                </a:solidFill>
                <a:latin typeface="Arial"/>
                <a:ea typeface="Arial"/>
              </a:rPr>
              <a:t>Código Sondas generalizado para generar la matriz </a:t>
            </a:r>
            <a:r>
              <a:rPr b="1" lang="es-CO" sz="1600" spc="-1" strike="noStrike">
                <a:solidFill>
                  <a:srgbClr val="595959"/>
                </a:solidFill>
                <a:latin typeface="Arial"/>
                <a:ea typeface="Arial"/>
              </a:rPr>
              <a:t>Andrés      </a:t>
            </a:r>
            <a:endParaRPr b="0" lang="es-CO" sz="1600" spc="-1" strike="noStrike">
              <a:solidFill>
                <a:srgbClr val="000000"/>
              </a:solidFill>
              <a:latin typeface="Arial"/>
            </a:endParaRPr>
          </a:p>
          <a:p>
            <a:pPr marL="457200" indent="-342720">
              <a:lnSpc>
                <a:spcPct val="115000"/>
              </a:lnSpc>
              <a:buClr>
                <a:srgbClr val="595959"/>
              </a:buClr>
              <a:buFont typeface="Arial"/>
              <a:buChar char="●"/>
            </a:pPr>
            <a:r>
              <a:rPr b="0" lang="es-CO" sz="1600" spc="-1" strike="noStrike">
                <a:solidFill>
                  <a:srgbClr val="595959"/>
                </a:solidFill>
                <a:latin typeface="Arial"/>
                <a:ea typeface="Arial"/>
              </a:rPr>
              <a:t>Leer el articulo cada uno y dar un feedback</a:t>
            </a:r>
            <a:endParaRPr b="0" lang="es-CO" sz="1600" spc="-1" strike="noStrike">
              <a:solidFill>
                <a:srgbClr val="000000"/>
              </a:solidFill>
              <a:latin typeface="Arial"/>
            </a:endParaRPr>
          </a:p>
          <a:p>
            <a:pPr marL="457200" indent="-342720">
              <a:lnSpc>
                <a:spcPct val="115000"/>
              </a:lnSpc>
              <a:buClr>
                <a:srgbClr val="595959"/>
              </a:buClr>
              <a:buFont typeface="Arial"/>
              <a:buChar char="●"/>
            </a:pPr>
            <a:r>
              <a:rPr b="0" lang="es-CO" sz="1600" spc="-1" strike="noStrike">
                <a:solidFill>
                  <a:srgbClr val="595959"/>
                </a:solidFill>
                <a:latin typeface="Arial"/>
                <a:ea typeface="Arial"/>
              </a:rPr>
              <a:t>Repetir experimentos de precipitación</a:t>
            </a:r>
            <a:endParaRPr b="0" lang="es-CO" sz="1600" spc="-1" strike="noStrike">
              <a:solidFill>
                <a:srgbClr val="000000"/>
              </a:solidFill>
              <a:latin typeface="Arial"/>
            </a:endParaRPr>
          </a:p>
          <a:p>
            <a:pPr marL="457200" indent="-342720">
              <a:lnSpc>
                <a:spcPct val="115000"/>
              </a:lnSpc>
              <a:buClr>
                <a:srgbClr val="595959"/>
              </a:buClr>
              <a:buFont typeface="Arial"/>
              <a:buChar char="●"/>
            </a:pPr>
            <a:r>
              <a:rPr b="0" lang="es-CO" sz="1600" spc="-1" strike="noStrike">
                <a:solidFill>
                  <a:srgbClr val="595959"/>
                </a:solidFill>
                <a:latin typeface="Arial"/>
                <a:ea typeface="Arial"/>
              </a:rPr>
              <a:t>Comparación vertical sondas   Yarce Soto Jhon</a:t>
            </a:r>
            <a:endParaRPr b="0" lang="es-CO" sz="1600" spc="-1" strike="noStrike">
              <a:solidFill>
                <a:srgbClr val="000000"/>
              </a:solidFill>
              <a:latin typeface="Arial"/>
            </a:endParaRPr>
          </a:p>
          <a:p>
            <a:pPr marL="457200" indent="-342720">
              <a:lnSpc>
                <a:spcPct val="115000"/>
              </a:lnSpc>
              <a:buClr>
                <a:srgbClr val="595959"/>
              </a:buClr>
              <a:buFont typeface="Arial"/>
              <a:buChar char="●"/>
            </a:pPr>
            <a:r>
              <a:rPr b="0" lang="es-CO" sz="1600" spc="-1" strike="noStrike">
                <a:solidFill>
                  <a:srgbClr val="595959"/>
                </a:solidFill>
                <a:latin typeface="Arial"/>
                <a:ea typeface="Arial"/>
              </a:rPr>
              <a:t>Generar capas verticales Alturas</a:t>
            </a:r>
            <a:r>
              <a:rPr b="0" lang="es-CO" sz="1600" spc="-1" strike="noStrike">
                <a:solidFill>
                  <a:srgbClr val="595959"/>
                </a:solidFill>
                <a:latin typeface="Wingdings"/>
                <a:ea typeface="Arial"/>
              </a:rPr>
              <a:t></a:t>
            </a:r>
            <a:r>
              <a:rPr b="0" lang="es-CO" sz="1600" spc="-1" strike="noStrike">
                <a:solidFill>
                  <a:srgbClr val="595959"/>
                </a:solidFill>
                <a:latin typeface="Arial"/>
                <a:ea typeface="Arial"/>
              </a:rPr>
              <a:t>Presiones </a:t>
            </a:r>
            <a:r>
              <a:rPr b="1" lang="es-CO" sz="1600" spc="-1" strike="noStrike">
                <a:solidFill>
                  <a:srgbClr val="595959"/>
                </a:solidFill>
                <a:latin typeface="Arial"/>
                <a:ea typeface="Arial"/>
              </a:rPr>
              <a:t>Soto</a:t>
            </a:r>
            <a:r>
              <a:rPr b="0" lang="es-CO" sz="1600" spc="-1" strike="noStrike">
                <a:solidFill>
                  <a:srgbClr val="595959"/>
                </a:solidFill>
                <a:latin typeface="Arial"/>
                <a:ea typeface="Arial"/>
              </a:rPr>
              <a:t> y </a:t>
            </a:r>
            <a:r>
              <a:rPr b="1" lang="es-CO" sz="1600" spc="-1" strike="noStrike">
                <a:solidFill>
                  <a:srgbClr val="595959"/>
                </a:solidFill>
                <a:latin typeface="Arial"/>
                <a:ea typeface="Arial"/>
              </a:rPr>
              <a:t>Jhon</a:t>
            </a:r>
            <a:endParaRPr b="0" lang="es-CO" sz="1600" spc="-1" strike="noStrike">
              <a:solidFill>
                <a:srgbClr val="000000"/>
              </a:solidFill>
              <a:latin typeface="Arial"/>
            </a:endParaRPr>
          </a:p>
          <a:p>
            <a:pPr marL="457200" indent="-342720">
              <a:lnSpc>
                <a:spcPct val="115000"/>
              </a:lnSpc>
              <a:buClr>
                <a:srgbClr val="595959"/>
              </a:buClr>
              <a:buFont typeface="Arial"/>
              <a:buChar char="●"/>
            </a:pPr>
            <a:r>
              <a:rPr b="1" lang="es-CO" sz="1600" spc="-1" strike="noStrike">
                <a:solidFill>
                  <a:srgbClr val="595959"/>
                </a:solidFill>
                <a:latin typeface="Arial"/>
                <a:ea typeface="Arial"/>
              </a:rPr>
              <a:t>Soto</a:t>
            </a:r>
            <a:r>
              <a:rPr b="0" lang="es-CO" sz="1600" spc="-1" strike="noStrike">
                <a:solidFill>
                  <a:srgbClr val="595959"/>
                </a:solidFill>
                <a:latin typeface="Arial"/>
                <a:ea typeface="Arial"/>
              </a:rPr>
              <a:t>. Preguntar datos de volumen de helio usado para estimar velocidades de ascenso. Tipo de globo.</a:t>
            </a:r>
            <a:endParaRPr b="0" lang="es-CO" sz="1600" spc="-1" strike="noStrike">
              <a:solidFill>
                <a:srgbClr val="000000"/>
              </a:solidFill>
              <a:latin typeface="Arial"/>
            </a:endParaRPr>
          </a:p>
          <a:p>
            <a:pPr>
              <a:lnSpc>
                <a:spcPct val="115000"/>
              </a:lnSpc>
            </a:pPr>
            <a:endParaRPr b="0" lang="es-CO" sz="1600" spc="-1" strike="noStrike">
              <a:solidFill>
                <a:srgbClr val="000000"/>
              </a:solidFill>
              <a:latin typeface="Arial"/>
            </a:endParaRPr>
          </a:p>
        </p:txBody>
      </p:sp>
      <p:sp>
        <p:nvSpPr>
          <p:cNvPr id="590"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6C3393CB-07A3-4171-8825-960485B763B4}"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61440" y="3988080"/>
            <a:ext cx="8225640" cy="944280"/>
          </a:xfrm>
          <a:prstGeom prst="rect">
            <a:avLst/>
          </a:prstGeom>
          <a:noFill/>
          <a:ln>
            <a:noFill/>
          </a:ln>
        </p:spPr>
        <p:style>
          <a:lnRef idx="0"/>
          <a:fillRef idx="0"/>
          <a:effectRef idx="0"/>
          <a:fontRef idx="minor"/>
        </p:style>
        <p:txBody>
          <a:bodyPr>
            <a:spAutoFit/>
          </a:bodyPr>
          <a:p>
            <a:pPr algn="just">
              <a:lnSpc>
                <a:spcPct val="100000"/>
              </a:lnSpc>
            </a:pPr>
            <a:r>
              <a:rPr b="0" lang="es-CO" sz="1400" spc="-1" strike="noStrike">
                <a:solidFill>
                  <a:srgbClr val="000000"/>
                </a:solidFill>
                <a:latin typeface="Arial"/>
                <a:ea typeface="Arial"/>
              </a:rPr>
              <a:t>Since the operational implementation of the WRF model in the FAC in 2006, different studies have been carried out that seek to validate the capacity of the model to forecast various meteorological phenomena such as rain (Caceres 2007 and Jimenez 2014), convective systems (Aragon, 2015), fog and mist (Martinez 2015).</a:t>
            </a:r>
            <a:endParaRPr b="0" lang="es-CO" sz="1400" spc="-1" strike="noStrike">
              <a:latin typeface="Arial"/>
            </a:endParaRPr>
          </a:p>
        </p:txBody>
      </p:sp>
      <p:sp>
        <p:nvSpPr>
          <p:cNvPr id="259" name="CustomShape 2"/>
          <p:cNvSpPr/>
          <p:nvPr/>
        </p:nvSpPr>
        <p:spPr>
          <a:xfrm>
            <a:off x="559800" y="745920"/>
            <a:ext cx="4271760" cy="540000"/>
          </a:xfrm>
          <a:prstGeom prst="rect">
            <a:avLst/>
          </a:prstGeom>
          <a:noFill/>
          <a:ln>
            <a:noFill/>
          </a:ln>
        </p:spPr>
        <p:style>
          <a:lnRef idx="0"/>
          <a:fillRef idx="0"/>
          <a:effectRef idx="0"/>
          <a:fontRef idx="minor"/>
        </p:style>
        <p:txBody>
          <a:bodyPr tIns="91440" bIns="91440">
            <a:noAutofit/>
          </a:bodyPr>
          <a:p>
            <a:pPr>
              <a:lnSpc>
                <a:spcPct val="114000"/>
              </a:lnSpc>
            </a:pPr>
            <a:r>
              <a:rPr b="1" lang="es-CO" sz="1600" spc="-1" strike="noStrike">
                <a:solidFill>
                  <a:srgbClr val="000000"/>
                </a:solidFill>
                <a:latin typeface="Arial"/>
                <a:ea typeface="Arial"/>
              </a:rPr>
              <a:t>Evolution of the WRF in the FAC</a:t>
            </a: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pic>
        <p:nvPicPr>
          <p:cNvPr id="260" name="Picture 2" descr=""/>
          <p:cNvPicPr/>
          <p:nvPr/>
        </p:nvPicPr>
        <p:blipFill>
          <a:blip r:embed="rId1"/>
          <a:stretch/>
        </p:blipFill>
        <p:spPr>
          <a:xfrm>
            <a:off x="311760" y="1457280"/>
            <a:ext cx="1738080" cy="2008440"/>
          </a:xfrm>
          <a:prstGeom prst="rect">
            <a:avLst/>
          </a:prstGeom>
          <a:ln>
            <a:noFill/>
          </a:ln>
        </p:spPr>
      </p:pic>
      <p:pic>
        <p:nvPicPr>
          <p:cNvPr id="261" name="Picture 2" descr=""/>
          <p:cNvPicPr/>
          <p:nvPr/>
        </p:nvPicPr>
        <p:blipFill>
          <a:blip r:embed="rId2"/>
          <a:stretch/>
        </p:blipFill>
        <p:spPr>
          <a:xfrm>
            <a:off x="7162560" y="1457280"/>
            <a:ext cx="1738080" cy="2008440"/>
          </a:xfrm>
          <a:prstGeom prst="rect">
            <a:avLst/>
          </a:prstGeom>
          <a:ln>
            <a:noFill/>
          </a:ln>
        </p:spPr>
      </p:pic>
      <p:sp>
        <p:nvSpPr>
          <p:cNvPr id="262" name="TextShape 3"/>
          <p:cNvSpPr txBox="1"/>
          <p:nvPr/>
        </p:nvSpPr>
        <p:spPr>
          <a:xfrm>
            <a:off x="-1080" y="211320"/>
            <a:ext cx="4476600" cy="57240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txBody>
          <a:bodyPr tIns="91440" bIns="91440">
            <a:noAutofit/>
          </a:bodyPr>
          <a:p>
            <a:pPr>
              <a:lnSpc>
                <a:spcPct val="100000"/>
              </a:lnSpc>
            </a:pPr>
            <a:r>
              <a:rPr b="0" lang="es-CO" sz="2800" spc="-1" strike="noStrike">
                <a:solidFill>
                  <a:srgbClr val="000000"/>
                </a:solidFill>
                <a:latin typeface="Arial"/>
                <a:ea typeface="Arial"/>
              </a:rPr>
              <a:t>1. Work team motivation</a:t>
            </a:r>
            <a:endParaRPr b="0" lang="es-CO" sz="2800" spc="-1" strike="noStrike">
              <a:solidFill>
                <a:srgbClr val="000000"/>
              </a:solidFill>
              <a:latin typeface="Arial"/>
            </a:endParaRPr>
          </a:p>
        </p:txBody>
      </p:sp>
      <p:graphicFrame>
        <p:nvGraphicFramePr>
          <p:cNvPr id="2" name="Diagram2"/>
          <p:cNvGraphicFramePr/>
          <p:nvPr>
            <p:extLst>
              <p:ext uri="{D42A27DB-BD31-4B8C-83A1-F6EECF244321}">
                <p14:modId xmlns:p14="http://schemas.microsoft.com/office/powerpoint/2010/main" val="1551147485"/>
              </p:ext>
            </p:extLst>
          </p:nvPr>
        </p:nvGraphicFramePr>
        <p:xfrm>
          <a:off x="2361600" y="743040"/>
          <a:ext cx="4571640" cy="3657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3" name="Imagen 2" descr=""/>
          <p:cNvPicPr/>
          <p:nvPr/>
        </p:nvPicPr>
        <p:blipFill>
          <a:blip r:embed="rId8"/>
          <a:stretch/>
        </p:blipFill>
        <p:spPr>
          <a:xfrm>
            <a:off x="5286960" y="102960"/>
            <a:ext cx="843120" cy="1068120"/>
          </a:xfrm>
          <a:prstGeom prst="rect">
            <a:avLst/>
          </a:prstGeom>
          <a:ln>
            <a:noFill/>
          </a:ln>
        </p:spPr>
      </p:pic>
      <p:sp>
        <p:nvSpPr>
          <p:cNvPr id="264" name="CustomShape 4"/>
          <p:cNvSpPr/>
          <p:nvPr/>
        </p:nvSpPr>
        <p:spPr>
          <a:xfrm>
            <a:off x="5920920" y="2367000"/>
            <a:ext cx="418320" cy="424800"/>
          </a:xfrm>
          <a:prstGeom prst="ellipse">
            <a:avLst/>
          </a:prstGeom>
          <a:solidFill>
            <a:schemeClr val="accent3">
              <a:hueOff val="0"/>
              <a:satOff val="0"/>
              <a:lumOff val="0"/>
              <a:alphaOff val="0"/>
            </a:schemeClr>
          </a:solidFill>
          <a:ln>
            <a:solidFill>
              <a:schemeClr val="lt1">
                <a:hueOff val="0"/>
                <a:satOff val="0"/>
                <a:lumOff val="0"/>
                <a:alphaOff val="0"/>
              </a:schemeClr>
            </a:solidFill>
            <a:round/>
          </a:ln>
        </p:spPr>
        <p:style>
          <a:lnRef idx="2">
            <a:schemeClr val="accent1">
              <a:shade val="50000"/>
            </a:schemeClr>
          </a:lnRef>
          <a:fillRef idx="1">
            <a:schemeClr val="accent1"/>
          </a:fillRef>
          <a:effectRef idx="0">
            <a:schemeClr val="accent1"/>
          </a:effectRef>
          <a:fontRef idx="minor"/>
        </p:style>
      </p:sp>
      <p:sp>
        <p:nvSpPr>
          <p:cNvPr id="265" name="TextShape 5"/>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73F8D2DF-E764-4121-BEBC-6B05F884922D}"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TextShape 1"/>
          <p:cNvSpPr txBox="1"/>
          <p:nvPr/>
        </p:nvSpPr>
        <p:spPr>
          <a:xfrm>
            <a:off x="311760" y="444960"/>
            <a:ext cx="8520120" cy="572400"/>
          </a:xfrm>
          <a:prstGeom prst="rect">
            <a:avLst/>
          </a:prstGeom>
          <a:noFill/>
          <a:ln>
            <a:noFill/>
          </a:ln>
        </p:spPr>
        <p:txBody>
          <a:bodyPr tIns="91440" bIns="91440">
            <a:noAutofit/>
          </a:bodyPr>
          <a:p>
            <a:endParaRPr b="0" lang="es-CO" sz="1400" spc="-1" strike="noStrike">
              <a:solidFill>
                <a:srgbClr val="000000"/>
              </a:solidFill>
              <a:latin typeface="Arial"/>
            </a:endParaRPr>
          </a:p>
        </p:txBody>
      </p:sp>
      <p:sp>
        <p:nvSpPr>
          <p:cNvPr id="592" name="TextShape 2"/>
          <p:cNvSpPr txBox="1"/>
          <p:nvPr/>
        </p:nvSpPr>
        <p:spPr>
          <a:xfrm>
            <a:off x="311760" y="1152360"/>
            <a:ext cx="8520120" cy="3416040"/>
          </a:xfrm>
          <a:prstGeom prst="rect">
            <a:avLst/>
          </a:prstGeom>
          <a:noFill/>
          <a:ln>
            <a:noFill/>
          </a:ln>
        </p:spPr>
        <p:txBody>
          <a:bodyPr tIns="91440" bIns="91440">
            <a:noAutofit/>
          </a:bodyPr>
          <a:p>
            <a:pPr marL="457200" indent="-342720">
              <a:lnSpc>
                <a:spcPct val="115000"/>
              </a:lnSpc>
              <a:buClr>
                <a:srgbClr val="595959"/>
              </a:buClr>
              <a:buFont typeface="Arial"/>
              <a:buChar char="●"/>
            </a:pPr>
            <a:r>
              <a:rPr b="0" lang="es-CO" sz="1800" spc="-1" strike="noStrike">
                <a:solidFill>
                  <a:srgbClr val="595959"/>
                </a:solidFill>
                <a:latin typeface="Arial"/>
                <a:ea typeface="Arial"/>
              </a:rPr>
              <a:t>Metodología de armada de cubo en el documento del texto</a:t>
            </a:r>
            <a:endParaRPr b="0" lang="es-CO" sz="1800" spc="-1" strike="noStrike">
              <a:solidFill>
                <a:srgbClr val="000000"/>
              </a:solidFill>
              <a:latin typeface="Arial"/>
            </a:endParaRPr>
          </a:p>
          <a:p>
            <a:pPr marL="457200" indent="-342720">
              <a:lnSpc>
                <a:spcPct val="115000"/>
              </a:lnSpc>
              <a:buClr>
                <a:srgbClr val="595959"/>
              </a:buClr>
              <a:buFont typeface="Arial"/>
              <a:buChar char="●"/>
            </a:pPr>
            <a:r>
              <a:rPr b="0" lang="es-CO" sz="1800" spc="-1" strike="noStrike">
                <a:solidFill>
                  <a:srgbClr val="595959"/>
                </a:solidFill>
                <a:latin typeface="Arial"/>
                <a:ea typeface="Arial"/>
              </a:rPr>
              <a:t>Asimilación de datos, una crítica de como vemos el proceso de asimilación de datos</a:t>
            </a:r>
            <a:endParaRPr b="0" lang="es-CO" sz="1800" spc="-1" strike="noStrike">
              <a:solidFill>
                <a:srgbClr val="000000"/>
              </a:solidFill>
              <a:latin typeface="Arial"/>
            </a:endParaRPr>
          </a:p>
        </p:txBody>
      </p:sp>
      <p:sp>
        <p:nvSpPr>
          <p:cNvPr id="593"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5229FACD-AD5E-4A11-81AD-98010C6BC8FB}"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CustomShape 1"/>
          <p:cNvSpPr/>
          <p:nvPr/>
        </p:nvSpPr>
        <p:spPr>
          <a:xfrm>
            <a:off x="61560" y="1284120"/>
            <a:ext cx="8701920" cy="2841840"/>
          </a:xfrm>
          <a:prstGeom prst="rect">
            <a:avLst/>
          </a:prstGeom>
          <a:ln>
            <a:prstDash val="dash"/>
            <a:round/>
          </a:ln>
        </p:spPr>
        <p:style>
          <a:lnRef idx="2">
            <a:schemeClr val="dk1"/>
          </a:lnRef>
          <a:fillRef idx="1">
            <a:schemeClr val="lt1"/>
          </a:fillRef>
          <a:effectRef idx="0">
            <a:schemeClr val="dk1"/>
          </a:effectRef>
          <a:fontRef idx="minor"/>
        </p:style>
      </p:sp>
      <p:sp>
        <p:nvSpPr>
          <p:cNvPr id="595" name="CustomShape 2"/>
          <p:cNvSpPr/>
          <p:nvPr/>
        </p:nvSpPr>
        <p:spPr>
          <a:xfrm>
            <a:off x="311760" y="1425240"/>
            <a:ext cx="5231520" cy="2574720"/>
          </a:xfrm>
          <a:prstGeom prst="rect">
            <a:avLst/>
          </a:prstGeom>
          <a:ln>
            <a:prstDash val="sysDot"/>
            <a:round/>
          </a:ln>
        </p:spPr>
        <p:style>
          <a:lnRef idx="2">
            <a:schemeClr val="dk1"/>
          </a:lnRef>
          <a:fillRef idx="1">
            <a:schemeClr val="lt1"/>
          </a:fillRef>
          <a:effectRef idx="0">
            <a:schemeClr val="dk1"/>
          </a:effectRef>
          <a:fontRef idx="minor"/>
        </p:style>
      </p:sp>
      <p:sp>
        <p:nvSpPr>
          <p:cNvPr id="596" name="TextShape 3"/>
          <p:cNvSpPr txBox="1"/>
          <p:nvPr/>
        </p:nvSpPr>
        <p:spPr>
          <a:xfrm>
            <a:off x="311760" y="120960"/>
            <a:ext cx="8520120" cy="572400"/>
          </a:xfrm>
          <a:prstGeom prst="rect">
            <a:avLst/>
          </a:prstGeom>
          <a:noFill/>
          <a:ln>
            <a:noFill/>
          </a:ln>
        </p:spPr>
        <p:txBody>
          <a:bodyPr tIns="91440" bIns="91440">
            <a:noAutofit/>
          </a:bodyPr>
          <a:p>
            <a:pPr>
              <a:lnSpc>
                <a:spcPct val="100000"/>
              </a:lnSpc>
            </a:pPr>
            <a:r>
              <a:rPr b="0" lang="es-CO" sz="2400" spc="-1" strike="noStrike">
                <a:solidFill>
                  <a:srgbClr val="000000"/>
                </a:solidFill>
                <a:latin typeface="Arial"/>
                <a:ea typeface="Arial"/>
              </a:rPr>
              <a:t>Estructura integración de los códigos de observaciones</a:t>
            </a:r>
            <a:endParaRPr b="0" lang="es-CO" sz="2400" spc="-1" strike="noStrike">
              <a:solidFill>
                <a:srgbClr val="000000"/>
              </a:solidFill>
              <a:latin typeface="Arial"/>
            </a:endParaRPr>
          </a:p>
        </p:txBody>
      </p:sp>
      <p:sp>
        <p:nvSpPr>
          <p:cNvPr id="597" name="TextShape 4"/>
          <p:cNvSpPr txBox="1"/>
          <p:nvPr/>
        </p:nvSpPr>
        <p:spPr>
          <a:xfrm>
            <a:off x="345960" y="2206440"/>
            <a:ext cx="4916880" cy="1550880"/>
          </a:xfrm>
          <a:prstGeom prst="rect">
            <a:avLst/>
          </a:prstGeom>
          <a:noFill/>
          <a:ln>
            <a:noFill/>
          </a:ln>
        </p:spPr>
        <p:txBody>
          <a:bodyPr tIns="91440" bIns="91440">
            <a:noAutofit/>
          </a:bodyPr>
          <a:p>
            <a:pPr marL="114480">
              <a:lnSpc>
                <a:spcPct val="115000"/>
              </a:lnSpc>
            </a:pPr>
            <a:endParaRPr b="0" lang="es-CO" sz="1400" spc="-1" strike="noStrike">
              <a:solidFill>
                <a:srgbClr val="000000"/>
              </a:solidFill>
              <a:latin typeface="Arial"/>
            </a:endParaRPr>
          </a:p>
          <a:p>
            <a:pPr marL="457200" indent="-342720">
              <a:lnSpc>
                <a:spcPct val="115000"/>
              </a:lnSpc>
              <a:buClr>
                <a:srgbClr val="595959"/>
              </a:buClr>
              <a:buFont typeface="Arial"/>
              <a:buChar char="-"/>
            </a:pPr>
            <a:r>
              <a:rPr b="1" lang="es-CO" sz="1100" spc="-1" strike="noStrike">
                <a:solidFill>
                  <a:srgbClr val="595959"/>
                </a:solidFill>
                <a:latin typeface="Arial"/>
                <a:ea typeface="Arial"/>
              </a:rPr>
              <a:t>Sondas</a:t>
            </a:r>
            <a:r>
              <a:rPr b="0" lang="es-CO" sz="1100" spc="-1" strike="noStrike">
                <a:solidFill>
                  <a:srgbClr val="595959"/>
                </a:solidFill>
                <a:latin typeface="Arial"/>
                <a:ea typeface="Arial"/>
              </a:rPr>
              <a:t> (multi-descarga, extracción variables de interés)</a:t>
            </a:r>
            <a:endParaRPr b="0" lang="es-CO" sz="1100" spc="-1" strike="noStrike">
              <a:solidFill>
                <a:srgbClr val="000000"/>
              </a:solidFill>
              <a:latin typeface="Arial"/>
            </a:endParaRPr>
          </a:p>
          <a:p>
            <a:pPr marL="457200" indent="-342720">
              <a:lnSpc>
                <a:spcPct val="115000"/>
              </a:lnSpc>
              <a:buClr>
                <a:srgbClr val="595959"/>
              </a:buClr>
              <a:buFont typeface="Arial"/>
              <a:buChar char="-"/>
            </a:pPr>
            <a:r>
              <a:rPr b="1" lang="es-CO" sz="1100" spc="-1" strike="noStrike">
                <a:solidFill>
                  <a:srgbClr val="595959"/>
                </a:solidFill>
                <a:latin typeface="Arial"/>
                <a:ea typeface="Arial"/>
              </a:rPr>
              <a:t>Metar </a:t>
            </a:r>
            <a:r>
              <a:rPr b="0" lang="es-CO" sz="1100" spc="-1" strike="noStrike">
                <a:solidFill>
                  <a:srgbClr val="595959"/>
                </a:solidFill>
                <a:latin typeface="Arial"/>
                <a:ea typeface="Arial"/>
              </a:rPr>
              <a:t> (multi-descarga, extracción P y T)</a:t>
            </a:r>
            <a:endParaRPr b="0" lang="es-CO" sz="1100" spc="-1" strike="noStrike">
              <a:solidFill>
                <a:srgbClr val="000000"/>
              </a:solidFill>
              <a:latin typeface="Arial"/>
            </a:endParaRPr>
          </a:p>
          <a:p>
            <a:pPr marL="457200" indent="-342720">
              <a:lnSpc>
                <a:spcPct val="115000"/>
              </a:lnSpc>
              <a:buClr>
                <a:srgbClr val="595959"/>
              </a:buClr>
              <a:buFont typeface="Arial"/>
              <a:buChar char="-"/>
            </a:pPr>
            <a:r>
              <a:rPr b="1" lang="es-CO" sz="1100" spc="-1" strike="noStrike">
                <a:solidFill>
                  <a:srgbClr val="595959"/>
                </a:solidFill>
                <a:latin typeface="Arial"/>
                <a:ea typeface="Arial"/>
              </a:rPr>
              <a:t>Radar</a:t>
            </a:r>
            <a:r>
              <a:rPr b="0" lang="es-CO" sz="1100" spc="-1" strike="noStrike">
                <a:solidFill>
                  <a:srgbClr val="595959"/>
                </a:solidFill>
                <a:latin typeface="Arial"/>
                <a:ea typeface="Arial"/>
              </a:rPr>
              <a:t> (Extracción desde el Little R de las variables de interés)</a:t>
            </a:r>
            <a:endParaRPr b="0" lang="es-CO" sz="1100" spc="-1" strike="noStrike">
              <a:solidFill>
                <a:srgbClr val="000000"/>
              </a:solidFill>
              <a:latin typeface="Arial"/>
            </a:endParaRPr>
          </a:p>
          <a:p>
            <a:pPr marL="457200" indent="-342720">
              <a:lnSpc>
                <a:spcPct val="115000"/>
              </a:lnSpc>
              <a:buClr>
                <a:srgbClr val="595959"/>
              </a:buClr>
              <a:buFont typeface="Arial"/>
              <a:buChar char="-"/>
            </a:pPr>
            <a:r>
              <a:rPr b="1" lang="es-CO" sz="1100" spc="-1" strike="noStrike">
                <a:solidFill>
                  <a:srgbClr val="595959"/>
                </a:solidFill>
                <a:latin typeface="Arial"/>
                <a:ea typeface="Arial"/>
              </a:rPr>
              <a:t>GOES</a:t>
            </a:r>
            <a:r>
              <a:rPr b="0" lang="es-CO" sz="1100" spc="-1" strike="noStrike">
                <a:solidFill>
                  <a:srgbClr val="595959"/>
                </a:solidFill>
                <a:latin typeface="Arial"/>
                <a:ea typeface="Arial"/>
              </a:rPr>
              <a:t>  (técnica de remapeo desde las imágenes, normalización)</a:t>
            </a:r>
            <a:endParaRPr b="0" lang="es-CO" sz="1100" spc="-1" strike="noStrike">
              <a:solidFill>
                <a:srgbClr val="000000"/>
              </a:solidFill>
              <a:latin typeface="Arial"/>
            </a:endParaRPr>
          </a:p>
          <a:p>
            <a:pPr marL="457200" indent="-342720">
              <a:lnSpc>
                <a:spcPct val="115000"/>
              </a:lnSpc>
              <a:buClr>
                <a:srgbClr val="595959"/>
              </a:buClr>
              <a:buFont typeface="Arial"/>
              <a:buChar char="-"/>
            </a:pPr>
            <a:r>
              <a:rPr b="1" lang="es-CO" sz="1100" spc="-1" strike="noStrike">
                <a:solidFill>
                  <a:srgbClr val="595959"/>
                </a:solidFill>
                <a:latin typeface="Arial"/>
                <a:ea typeface="Arial"/>
              </a:rPr>
              <a:t>Unidades aeroportadas Simple </a:t>
            </a:r>
            <a:r>
              <a:rPr b="0" lang="es-CO" sz="1100" spc="-1" strike="noStrike">
                <a:solidFill>
                  <a:srgbClr val="595959"/>
                </a:solidFill>
                <a:latin typeface="Arial"/>
                <a:ea typeface="Arial"/>
              </a:rPr>
              <a:t>(unidades complementarias de información de calidad de aire y meteorología)</a:t>
            </a:r>
            <a:endParaRPr b="0" lang="es-CO" sz="1100" spc="-1" strike="noStrike">
              <a:solidFill>
                <a:srgbClr val="000000"/>
              </a:solidFill>
              <a:latin typeface="Arial"/>
            </a:endParaRPr>
          </a:p>
        </p:txBody>
      </p:sp>
      <p:sp>
        <p:nvSpPr>
          <p:cNvPr id="598" name="TextShape 5"/>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719153C6-FBD8-4C86-8689-4E2DD74F0D57}"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599" name="CustomShape 6"/>
          <p:cNvSpPr/>
          <p:nvPr/>
        </p:nvSpPr>
        <p:spPr>
          <a:xfrm>
            <a:off x="4995000" y="2458440"/>
            <a:ext cx="671760" cy="1167120"/>
          </a:xfrm>
          <a:prstGeom prst="rightBrace">
            <a:avLst>
              <a:gd name="adj1" fmla="val 8333"/>
              <a:gd name="adj2" fmla="val 50000"/>
            </a:avLst>
          </a:prstGeom>
          <a:noFill/>
          <a:ln>
            <a:round/>
          </a:ln>
        </p:spPr>
        <p:style>
          <a:lnRef idx="1">
            <a:schemeClr val="dk1"/>
          </a:lnRef>
          <a:fillRef idx="0">
            <a:schemeClr val="dk1"/>
          </a:fillRef>
          <a:effectRef idx="0">
            <a:schemeClr val="dk1"/>
          </a:effectRef>
          <a:fontRef idx="minor"/>
        </p:style>
      </p:sp>
      <p:sp>
        <p:nvSpPr>
          <p:cNvPr id="600" name="CustomShape 7"/>
          <p:cNvSpPr/>
          <p:nvPr/>
        </p:nvSpPr>
        <p:spPr>
          <a:xfrm>
            <a:off x="1691640" y="4259880"/>
            <a:ext cx="5531760" cy="71352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200" spc="-1" strike="noStrike">
                <a:solidFill>
                  <a:srgbClr val="000000"/>
                </a:solidFill>
                <a:latin typeface="Arial"/>
                <a:ea typeface="Arial"/>
              </a:rPr>
              <a:t>Pipeline descarga, preprocesamiento y análisis de datos de diferentes observaciones sobre el territorio Colombiano </a:t>
            </a:r>
            <a:endParaRPr b="0" lang="es-CO" sz="1200" spc="-1" strike="noStrike">
              <a:latin typeface="Arial"/>
            </a:endParaRPr>
          </a:p>
        </p:txBody>
      </p:sp>
      <p:sp>
        <p:nvSpPr>
          <p:cNvPr id="601" name="CustomShape 8"/>
          <p:cNvSpPr/>
          <p:nvPr/>
        </p:nvSpPr>
        <p:spPr>
          <a:xfrm>
            <a:off x="5922000" y="2559240"/>
            <a:ext cx="2172960" cy="118692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200" spc="-1" strike="noStrike">
                <a:solidFill>
                  <a:srgbClr val="000000"/>
                </a:solidFill>
                <a:latin typeface="Arial"/>
                <a:ea typeface="Arial"/>
              </a:rPr>
              <a:t>Matrices “Hipercubos”</a:t>
            </a:r>
            <a:endParaRPr b="0" lang="es-CO" sz="1200" spc="-1" strike="noStrike">
              <a:latin typeface="Arial"/>
            </a:endParaRPr>
          </a:p>
          <a:p>
            <a:pPr algn="ctr">
              <a:lnSpc>
                <a:spcPct val="100000"/>
              </a:lnSpc>
            </a:pPr>
            <a:r>
              <a:rPr b="0" lang="es-CO" sz="1200" spc="-1" strike="noStrike">
                <a:solidFill>
                  <a:srgbClr val="000000"/>
                </a:solidFill>
                <a:latin typeface="Arial"/>
                <a:ea typeface="Arial"/>
              </a:rPr>
              <a:t>Información interpolada espacio-temporalmente a la resolucion del modelo operativo WRFDA FAC</a:t>
            </a:r>
            <a:endParaRPr b="0" lang="es-CO" sz="1200" spc="-1" strike="noStrike">
              <a:latin typeface="Arial"/>
            </a:endParaRPr>
          </a:p>
        </p:txBody>
      </p:sp>
      <p:sp>
        <p:nvSpPr>
          <p:cNvPr id="602" name="CustomShape 9"/>
          <p:cNvSpPr/>
          <p:nvPr/>
        </p:nvSpPr>
        <p:spPr>
          <a:xfrm>
            <a:off x="668520" y="1587960"/>
            <a:ext cx="4078080" cy="57312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200" spc="-1" strike="noStrike">
                <a:solidFill>
                  <a:srgbClr val="000000"/>
                </a:solidFill>
                <a:latin typeface="Arial"/>
                <a:ea typeface="Arial"/>
              </a:rPr>
              <a:t>Usuario </a:t>
            </a:r>
            <a:r>
              <a:rPr b="0" lang="es-CO" sz="1200" spc="-1" strike="noStrike">
                <a:solidFill>
                  <a:srgbClr val="000000"/>
                </a:solidFill>
                <a:latin typeface="Wingdings"/>
                <a:ea typeface="Arial"/>
              </a:rPr>
              <a:t></a:t>
            </a:r>
            <a:r>
              <a:rPr b="0" lang="es-CO" sz="1200" spc="-1" strike="noStrike">
                <a:solidFill>
                  <a:srgbClr val="000000"/>
                </a:solidFill>
                <a:latin typeface="Arial"/>
                <a:ea typeface="Arial"/>
              </a:rPr>
              <a:t> ingresa Fecha </a:t>
            </a:r>
            <a:r>
              <a:rPr b="0" lang="es-CO" sz="1200" spc="-1" strike="noStrike">
                <a:solidFill>
                  <a:srgbClr val="000000"/>
                </a:solidFill>
                <a:latin typeface="Wingdings"/>
                <a:ea typeface="Arial"/>
              </a:rPr>
              <a:t></a:t>
            </a:r>
            <a:r>
              <a:rPr b="0" lang="es-CO" sz="1200" spc="-1" strike="noStrike">
                <a:solidFill>
                  <a:srgbClr val="000000"/>
                </a:solidFill>
                <a:latin typeface="Arial"/>
                <a:ea typeface="Arial"/>
              </a:rPr>
              <a:t> selecciona observaciones</a:t>
            </a:r>
            <a:endParaRPr b="0" lang="es-CO" sz="1200" spc="-1" strike="noStrike">
              <a:latin typeface="Arial"/>
            </a:endParaRPr>
          </a:p>
        </p:txBody>
      </p:sp>
      <p:sp>
        <p:nvSpPr>
          <p:cNvPr id="603" name="CustomShape 10"/>
          <p:cNvSpPr/>
          <p:nvPr/>
        </p:nvSpPr>
        <p:spPr>
          <a:xfrm>
            <a:off x="560160" y="747000"/>
            <a:ext cx="589752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400" spc="-1" strike="noStrike">
                <a:solidFill>
                  <a:srgbClr val="000000"/>
                </a:solidFill>
                <a:latin typeface="Arial"/>
                <a:ea typeface="Arial"/>
              </a:rPr>
              <a:t>Github base </a:t>
            </a:r>
            <a:r>
              <a:rPr b="0" lang="es-CO" sz="1400" spc="-1" strike="noStrike" u="sng">
                <a:solidFill>
                  <a:srgbClr val="0097a7"/>
                </a:solidFill>
                <a:uFillTx/>
                <a:latin typeface="Arial"/>
                <a:ea typeface="Arial"/>
                <a:hlinkClick r:id="rId1"/>
              </a:rPr>
              <a:t>https://github.com/ayarceb/WRFDA_FAC_EAFIT</a:t>
            </a:r>
            <a:r>
              <a:rPr b="0" lang="es-CO" sz="1400" spc="-1" strike="noStrike">
                <a:solidFill>
                  <a:srgbClr val="000000"/>
                </a:solidFill>
                <a:latin typeface="Arial"/>
                <a:ea typeface="Arial"/>
              </a:rPr>
              <a:t> </a:t>
            </a:r>
            <a:endParaRPr b="0" lang="es-CO"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5061600" y="1893960"/>
            <a:ext cx="3395520" cy="1697760"/>
          </a:xfrm>
          <a:prstGeom prst="rect">
            <a:avLst/>
          </a:prstGeom>
          <a:solidFill>
            <a:srgbClr val="ff8000"/>
          </a:solidFill>
          <a:ln>
            <a:solidFill>
              <a:srgbClr val="3465a4"/>
            </a:solidFill>
          </a:ln>
        </p:spPr>
        <p:style>
          <a:lnRef idx="0"/>
          <a:fillRef idx="0"/>
          <a:effectRef idx="0"/>
          <a:fontRef idx="minor"/>
        </p:style>
      </p:sp>
      <p:sp>
        <p:nvSpPr>
          <p:cNvPr id="605" name="CustomShape 2"/>
          <p:cNvSpPr/>
          <p:nvPr/>
        </p:nvSpPr>
        <p:spPr>
          <a:xfrm>
            <a:off x="457200" y="329760"/>
            <a:ext cx="8228160" cy="6087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s-CO" sz="3990" spc="-1" strike="noStrike">
                <a:solidFill>
                  <a:srgbClr val="000000"/>
                </a:solidFill>
                <a:latin typeface="Arial"/>
                <a:ea typeface="Arial"/>
              </a:rPr>
              <a:t>Pipeline sounding</a:t>
            </a:r>
            <a:endParaRPr b="0" lang="es-CO" sz="3990" spc="-1" strike="noStrike">
              <a:latin typeface="Arial"/>
            </a:endParaRPr>
          </a:p>
        </p:txBody>
      </p:sp>
      <p:sp>
        <p:nvSpPr>
          <p:cNvPr id="606" name="CustomShape 3"/>
          <p:cNvSpPr/>
          <p:nvPr/>
        </p:nvSpPr>
        <p:spPr>
          <a:xfrm>
            <a:off x="424800" y="1828800"/>
            <a:ext cx="2024280" cy="2350800"/>
          </a:xfrm>
          <a:prstGeom prst="rect">
            <a:avLst/>
          </a:prstGeom>
          <a:solidFill>
            <a:srgbClr val="fff5ce"/>
          </a:solidFill>
          <a:ln>
            <a:solidFill>
              <a:srgbClr val="3465a4"/>
            </a:solidFill>
          </a:ln>
        </p:spPr>
        <p:style>
          <a:lnRef idx="0"/>
          <a:fillRef idx="0"/>
          <a:effectRef idx="0"/>
          <a:fontRef idx="minor"/>
        </p:style>
      </p:sp>
      <p:sp>
        <p:nvSpPr>
          <p:cNvPr id="607" name="CustomShape 4"/>
          <p:cNvSpPr/>
          <p:nvPr/>
        </p:nvSpPr>
        <p:spPr>
          <a:xfrm>
            <a:off x="555120" y="2285640"/>
            <a:ext cx="1697760" cy="522000"/>
          </a:xfrm>
          <a:prstGeom prst="rect">
            <a:avLst/>
          </a:prstGeom>
          <a:solidFill>
            <a:srgbClr val="729fcf"/>
          </a:solidFill>
          <a:ln>
            <a:solidFill>
              <a:srgbClr val="3465a4"/>
            </a:solidFill>
          </a:ln>
        </p:spPr>
        <p:style>
          <a:lnRef idx="0"/>
          <a:fillRef idx="0"/>
          <a:effectRef idx="0"/>
          <a:fontRef idx="minor"/>
        </p:style>
        <p:txBody>
          <a:bodyPr wrap="none" lIns="81720" rIns="81720" tIns="40680" bIns="40680" anchor="ctr">
            <a:noAutofit/>
          </a:bodyPr>
          <a:p>
            <a:pPr algn="ctr">
              <a:lnSpc>
                <a:spcPct val="100000"/>
              </a:lnSpc>
            </a:pPr>
            <a:r>
              <a:rPr b="0" lang="es-CO" sz="910" spc="-1" strike="noStrike">
                <a:solidFill>
                  <a:srgbClr val="000000"/>
                </a:solidFill>
                <a:latin typeface="Arial"/>
                <a:ea typeface="Arial"/>
              </a:rPr>
              <a:t>Download</a:t>
            </a:r>
            <a:endParaRPr b="0" lang="es-CO" sz="910" spc="-1" strike="noStrike">
              <a:latin typeface="Arial"/>
            </a:endParaRPr>
          </a:p>
        </p:txBody>
      </p:sp>
      <p:sp>
        <p:nvSpPr>
          <p:cNvPr id="608" name="CustomShape 5"/>
          <p:cNvSpPr/>
          <p:nvPr/>
        </p:nvSpPr>
        <p:spPr>
          <a:xfrm>
            <a:off x="5322600" y="2873520"/>
            <a:ext cx="979200" cy="35676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Save as day_station.mat</a:t>
            </a:r>
            <a:endParaRPr b="0" lang="es-CO" sz="910" spc="-1" strike="noStrike">
              <a:latin typeface="Arial"/>
            </a:endParaRPr>
          </a:p>
        </p:txBody>
      </p:sp>
      <p:sp>
        <p:nvSpPr>
          <p:cNvPr id="609" name="CustomShape 6"/>
          <p:cNvSpPr/>
          <p:nvPr/>
        </p:nvSpPr>
        <p:spPr>
          <a:xfrm>
            <a:off x="6432840" y="2742840"/>
            <a:ext cx="1436400" cy="522000"/>
          </a:xfrm>
          <a:prstGeom prst="rect">
            <a:avLst/>
          </a:prstGeom>
          <a:solidFill>
            <a:srgbClr val="729fcf"/>
          </a:solidFill>
          <a:ln>
            <a:solidFill>
              <a:srgbClr val="3465a4"/>
            </a:solidFill>
          </a:ln>
        </p:spPr>
        <p:style>
          <a:lnRef idx="0"/>
          <a:fillRef idx="0"/>
          <a:effectRef idx="0"/>
          <a:fontRef idx="minor"/>
        </p:style>
      </p:sp>
      <p:sp>
        <p:nvSpPr>
          <p:cNvPr id="610" name="CustomShape 7"/>
          <p:cNvSpPr/>
          <p:nvPr/>
        </p:nvSpPr>
        <p:spPr>
          <a:xfrm>
            <a:off x="6759360" y="2873520"/>
            <a:ext cx="1044720" cy="35676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Noto Sans CJK SC"/>
              </a:rPr>
              <a:t>Load </a:t>
            </a:r>
            <a:r>
              <a:rPr b="0" lang="es-CO" sz="910" spc="-1" strike="noStrike">
                <a:solidFill>
                  <a:srgbClr val="000000"/>
                </a:solidFill>
                <a:latin typeface="Arial"/>
                <a:ea typeface="Arial"/>
              </a:rPr>
              <a:t>day_station.mat</a:t>
            </a:r>
            <a:endParaRPr b="0" lang="es-CO" sz="910" spc="-1" strike="noStrike">
              <a:latin typeface="Arial"/>
            </a:endParaRPr>
          </a:p>
        </p:txBody>
      </p:sp>
      <p:sp>
        <p:nvSpPr>
          <p:cNvPr id="611" name="CustomShape 8"/>
          <p:cNvSpPr/>
          <p:nvPr/>
        </p:nvSpPr>
        <p:spPr>
          <a:xfrm>
            <a:off x="6465600" y="2274840"/>
            <a:ext cx="1632240" cy="35676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Generate hiper matrix</a:t>
            </a:r>
            <a:endParaRPr b="0" lang="es-CO" sz="910" spc="-1" strike="noStrike">
              <a:latin typeface="Arial"/>
            </a:endParaRPr>
          </a:p>
          <a:p>
            <a:pPr>
              <a:lnSpc>
                <a:spcPct val="100000"/>
              </a:lnSpc>
            </a:pPr>
            <a:r>
              <a:rPr b="0" lang="es-CO" sz="910" spc="-1" strike="noStrike">
                <a:solidFill>
                  <a:srgbClr val="000000"/>
                </a:solidFill>
                <a:latin typeface="Arial"/>
                <a:ea typeface="Arial"/>
              </a:rPr>
              <a:t>Lat,Lon,levels, time </a:t>
            </a:r>
            <a:endParaRPr b="0" lang="es-CO" sz="910" spc="-1" strike="noStrike">
              <a:latin typeface="Arial"/>
            </a:endParaRPr>
          </a:p>
        </p:txBody>
      </p:sp>
      <p:sp>
        <p:nvSpPr>
          <p:cNvPr id="612" name="CustomShape 9"/>
          <p:cNvSpPr/>
          <p:nvPr/>
        </p:nvSpPr>
        <p:spPr>
          <a:xfrm>
            <a:off x="783720" y="3003120"/>
            <a:ext cx="1403640" cy="118116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d2sounds.py</a:t>
            </a:r>
            <a:endParaRPr b="0" lang="es-CO" sz="910" spc="-1" strike="noStrike">
              <a:latin typeface="Arial"/>
            </a:endParaRPr>
          </a:p>
          <a:p>
            <a:pPr>
              <a:lnSpc>
                <a:spcPct val="100000"/>
              </a:lnSpc>
            </a:pPr>
            <a:endParaRPr b="0" lang="es-CO" sz="910" spc="-1" strike="noStrike">
              <a:latin typeface="Arial"/>
            </a:endParaRPr>
          </a:p>
          <a:p>
            <a:pPr>
              <a:lnSpc>
                <a:spcPct val="100000"/>
              </a:lnSpc>
            </a:pPr>
            <a:r>
              <a:rPr b="0" lang="es-CO" sz="910" spc="-1" strike="noStrike">
                <a:solidFill>
                  <a:srgbClr val="000000"/>
                </a:solidFill>
                <a:latin typeface="Arial"/>
                <a:ea typeface="Arial"/>
              </a:rPr>
              <a:t>/home/dirac/Dropbox/2020/WRFDA_FAC_EAFIT/Sondas/Descarga_Sondas/new_download</a:t>
            </a:r>
            <a:endParaRPr b="0" lang="es-CO" sz="910" spc="-1" strike="noStrike">
              <a:latin typeface="Arial"/>
            </a:endParaRPr>
          </a:p>
        </p:txBody>
      </p:sp>
      <p:sp>
        <p:nvSpPr>
          <p:cNvPr id="613" name="CustomShape 10"/>
          <p:cNvSpPr/>
          <p:nvPr/>
        </p:nvSpPr>
        <p:spPr>
          <a:xfrm>
            <a:off x="2841120" y="1893960"/>
            <a:ext cx="2024280" cy="2285280"/>
          </a:xfrm>
          <a:prstGeom prst="rect">
            <a:avLst/>
          </a:prstGeom>
          <a:solidFill>
            <a:srgbClr val="ffbf00"/>
          </a:solidFill>
          <a:ln>
            <a:solidFill>
              <a:srgbClr val="3465a4"/>
            </a:solidFill>
          </a:ln>
        </p:spPr>
        <p:style>
          <a:lnRef idx="0"/>
          <a:fillRef idx="0"/>
          <a:effectRef idx="0"/>
          <a:fontRef idx="minor"/>
        </p:style>
      </p:sp>
      <p:sp>
        <p:nvSpPr>
          <p:cNvPr id="614" name="Line 11"/>
          <p:cNvSpPr/>
          <p:nvPr/>
        </p:nvSpPr>
        <p:spPr>
          <a:xfrm>
            <a:off x="2122560" y="2024280"/>
            <a:ext cx="1371240" cy="0"/>
          </a:xfrm>
          <a:prstGeom prst="line">
            <a:avLst/>
          </a:prstGeom>
          <a:ln>
            <a:solidFill>
              <a:srgbClr val="3465a4"/>
            </a:solidFill>
            <a:tailEnd len="med" type="triangle" w="med"/>
          </a:ln>
        </p:spPr>
        <p:style>
          <a:lnRef idx="0"/>
          <a:fillRef idx="0"/>
          <a:effectRef idx="0"/>
          <a:fontRef idx="minor"/>
        </p:style>
      </p:sp>
      <p:sp>
        <p:nvSpPr>
          <p:cNvPr id="615" name="CustomShape 12"/>
          <p:cNvSpPr/>
          <p:nvPr/>
        </p:nvSpPr>
        <p:spPr>
          <a:xfrm>
            <a:off x="2971800" y="2209680"/>
            <a:ext cx="2024280" cy="49428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Erase label information of the downloaded file for each sounding station</a:t>
            </a:r>
            <a:endParaRPr b="0" lang="es-CO" sz="910" spc="-1" strike="noStrike">
              <a:latin typeface="Arial"/>
            </a:endParaRPr>
          </a:p>
        </p:txBody>
      </p:sp>
      <p:sp>
        <p:nvSpPr>
          <p:cNvPr id="616" name="CustomShape 13"/>
          <p:cNvSpPr/>
          <p:nvPr/>
        </p:nvSpPr>
        <p:spPr>
          <a:xfrm>
            <a:off x="3363480" y="2886120"/>
            <a:ext cx="1109880" cy="21924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Convert to .txt</a:t>
            </a:r>
            <a:endParaRPr b="0" lang="es-CO" sz="910" spc="-1" strike="noStrike">
              <a:latin typeface="Arial"/>
            </a:endParaRPr>
          </a:p>
        </p:txBody>
      </p:sp>
      <p:sp>
        <p:nvSpPr>
          <p:cNvPr id="617" name="CustomShape 14"/>
          <p:cNvSpPr/>
          <p:nvPr/>
        </p:nvSpPr>
        <p:spPr>
          <a:xfrm>
            <a:off x="3494160" y="3526560"/>
            <a:ext cx="718200" cy="21924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Read .txt</a:t>
            </a:r>
            <a:endParaRPr b="0" lang="es-CO" sz="910" spc="-1" strike="noStrike">
              <a:latin typeface="Arial"/>
            </a:endParaRPr>
          </a:p>
        </p:txBody>
      </p:sp>
      <p:sp>
        <p:nvSpPr>
          <p:cNvPr id="618" name="CustomShape 15"/>
          <p:cNvSpPr/>
          <p:nvPr/>
        </p:nvSpPr>
        <p:spPr>
          <a:xfrm>
            <a:off x="3232800" y="3774960"/>
            <a:ext cx="1371240" cy="21924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readtable(&lt;station&gt;.txt)</a:t>
            </a:r>
            <a:endParaRPr b="0" lang="es-CO" sz="910" spc="-1" strike="noStrike">
              <a:latin typeface="Arial"/>
            </a:endParaRPr>
          </a:p>
        </p:txBody>
      </p:sp>
      <p:sp>
        <p:nvSpPr>
          <p:cNvPr id="619" name="Line 16"/>
          <p:cNvSpPr/>
          <p:nvPr/>
        </p:nvSpPr>
        <p:spPr>
          <a:xfrm>
            <a:off x="4473720" y="2024280"/>
            <a:ext cx="1371240" cy="0"/>
          </a:xfrm>
          <a:prstGeom prst="line">
            <a:avLst/>
          </a:prstGeom>
          <a:ln>
            <a:solidFill>
              <a:srgbClr val="3465a4"/>
            </a:solidFill>
            <a:tailEnd len="med" type="triangle" w="med"/>
          </a:ln>
        </p:spPr>
        <p:style>
          <a:lnRef idx="0"/>
          <a:fillRef idx="0"/>
          <a:effectRef idx="0"/>
          <a:fontRef idx="minor"/>
        </p:style>
      </p:sp>
      <p:sp>
        <p:nvSpPr>
          <p:cNvPr id="620" name="CustomShape 17"/>
          <p:cNvSpPr/>
          <p:nvPr/>
        </p:nvSpPr>
        <p:spPr>
          <a:xfrm>
            <a:off x="5094360" y="4048920"/>
            <a:ext cx="3649680" cy="49356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Validation of the trajectory: save station file as .dat  and use pymeteo</a:t>
            </a:r>
            <a:endParaRPr b="0" lang="es-CO" sz="910" spc="-1" strike="noStrike">
              <a:latin typeface="Arial"/>
            </a:endParaRPr>
          </a:p>
          <a:p>
            <a:pPr>
              <a:lnSpc>
                <a:spcPct val="100000"/>
              </a:lnSpc>
            </a:pPr>
            <a:r>
              <a:rPr b="0" lang="es-CO" sz="910" spc="-1" strike="noStrike">
                <a:solidFill>
                  <a:srgbClr val="000000"/>
                </a:solidFill>
                <a:latin typeface="Arial"/>
                <a:ea typeface="Arial"/>
              </a:rPr>
              <a:t>For produce skewt.pdf</a:t>
            </a:r>
            <a:endParaRPr b="0" lang="es-CO" sz="91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457200" y="329760"/>
            <a:ext cx="8228160" cy="6087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s-CO" sz="3990" spc="-1" strike="noStrike">
                <a:solidFill>
                  <a:srgbClr val="000000"/>
                </a:solidFill>
                <a:latin typeface="Arial"/>
                <a:ea typeface="Arial"/>
              </a:rPr>
              <a:t>Pipeline GOES</a:t>
            </a:r>
            <a:endParaRPr b="0" lang="es-CO" sz="3990" spc="-1" strike="noStrike">
              <a:latin typeface="Arial"/>
            </a:endParaRPr>
          </a:p>
        </p:txBody>
      </p:sp>
      <p:sp>
        <p:nvSpPr>
          <p:cNvPr id="622" name="CustomShape 2"/>
          <p:cNvSpPr/>
          <p:nvPr/>
        </p:nvSpPr>
        <p:spPr>
          <a:xfrm>
            <a:off x="457200" y="1203120"/>
            <a:ext cx="8228160" cy="2982240"/>
          </a:xfrm>
          <a:prstGeom prst="rect">
            <a:avLst/>
          </a:prstGeom>
          <a:noFill/>
          <a:ln>
            <a:noFill/>
          </a:ln>
        </p:spPr>
        <p:style>
          <a:lnRef idx="0"/>
          <a:fillRef idx="0"/>
          <a:effectRef idx="0"/>
          <a:fontRef idx="minor"/>
        </p:style>
      </p:sp>
      <p:pic>
        <p:nvPicPr>
          <p:cNvPr id="623" name="" descr=""/>
          <p:cNvPicPr/>
          <p:nvPr/>
        </p:nvPicPr>
        <p:blipFill>
          <a:blip r:embed="rId1"/>
          <a:stretch/>
        </p:blipFill>
        <p:spPr>
          <a:xfrm>
            <a:off x="2736000" y="1008000"/>
            <a:ext cx="3538800" cy="382140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CustomShape 1"/>
          <p:cNvSpPr/>
          <p:nvPr/>
        </p:nvSpPr>
        <p:spPr>
          <a:xfrm>
            <a:off x="457200" y="329760"/>
            <a:ext cx="8228160" cy="6087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s-CO" sz="3990" spc="-1" strike="noStrike">
                <a:solidFill>
                  <a:srgbClr val="000000"/>
                </a:solidFill>
                <a:latin typeface="Arial"/>
                <a:ea typeface="Arial"/>
              </a:rPr>
              <a:t>Pipeline METAR</a:t>
            </a:r>
            <a:endParaRPr b="0" lang="es-CO" sz="3990" spc="-1" strike="noStrike">
              <a:latin typeface="Arial"/>
            </a:endParaRPr>
          </a:p>
        </p:txBody>
      </p:sp>
      <p:sp>
        <p:nvSpPr>
          <p:cNvPr id="625" name="CustomShape 2"/>
          <p:cNvSpPr/>
          <p:nvPr/>
        </p:nvSpPr>
        <p:spPr>
          <a:xfrm>
            <a:off x="457200" y="1203120"/>
            <a:ext cx="8228160" cy="29822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CustomShape 1"/>
          <p:cNvSpPr/>
          <p:nvPr/>
        </p:nvSpPr>
        <p:spPr>
          <a:xfrm>
            <a:off x="457200" y="329760"/>
            <a:ext cx="8228160" cy="6087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s-CO" sz="3990" spc="-1" strike="noStrike">
                <a:solidFill>
                  <a:srgbClr val="000000"/>
                </a:solidFill>
                <a:latin typeface="Arial"/>
                <a:ea typeface="Arial"/>
              </a:rPr>
              <a:t>Pipeline Radar</a:t>
            </a:r>
            <a:endParaRPr b="0" lang="es-CO" sz="3990" spc="-1" strike="noStrike">
              <a:latin typeface="Arial"/>
            </a:endParaRPr>
          </a:p>
        </p:txBody>
      </p:sp>
      <p:sp>
        <p:nvSpPr>
          <p:cNvPr id="627" name="CustomShape 2"/>
          <p:cNvSpPr/>
          <p:nvPr/>
        </p:nvSpPr>
        <p:spPr>
          <a:xfrm>
            <a:off x="457200" y="1203120"/>
            <a:ext cx="8228160" cy="29822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CustomShape 1"/>
          <p:cNvSpPr/>
          <p:nvPr/>
        </p:nvSpPr>
        <p:spPr>
          <a:xfrm>
            <a:off x="343080" y="1572120"/>
            <a:ext cx="8389080" cy="1737360"/>
          </a:xfrm>
          <a:prstGeom prst="rect">
            <a:avLst/>
          </a:prstGeom>
          <a:ln>
            <a:round/>
          </a:ln>
        </p:spPr>
        <p:style>
          <a:lnRef idx="2">
            <a:schemeClr val="dk1"/>
          </a:lnRef>
          <a:fillRef idx="1">
            <a:schemeClr val="lt1"/>
          </a:fillRef>
          <a:effectRef idx="0">
            <a:schemeClr val="dk1"/>
          </a:effectRef>
          <a:fontRef idx="minor"/>
        </p:style>
      </p:sp>
      <p:sp>
        <p:nvSpPr>
          <p:cNvPr id="629" name="CustomShape 2"/>
          <p:cNvSpPr/>
          <p:nvPr/>
        </p:nvSpPr>
        <p:spPr>
          <a:xfrm>
            <a:off x="3628800" y="3738960"/>
            <a:ext cx="1817640" cy="572400"/>
          </a:xfrm>
          <a:prstGeom prst="rect">
            <a:avLst/>
          </a:prstGeom>
          <a:solidFill>
            <a:schemeClr val="accent5">
              <a:lumMod val="20000"/>
              <a:lumOff val="80000"/>
            </a:schemeClr>
          </a:solidFill>
          <a:ln>
            <a:round/>
          </a:ln>
        </p:spPr>
        <p:style>
          <a:lnRef idx="2">
            <a:schemeClr val="accent5">
              <a:shade val="50000"/>
            </a:schemeClr>
          </a:lnRef>
          <a:fillRef idx="1">
            <a:schemeClr val="accent5"/>
          </a:fillRef>
          <a:effectRef idx="0">
            <a:schemeClr val="accent5"/>
          </a:effectRef>
          <a:fontRef idx="minor"/>
        </p:style>
      </p:sp>
      <p:sp>
        <p:nvSpPr>
          <p:cNvPr id="630" name="CustomShape 3"/>
          <p:cNvSpPr/>
          <p:nvPr/>
        </p:nvSpPr>
        <p:spPr>
          <a:xfrm>
            <a:off x="3576960" y="686160"/>
            <a:ext cx="1817640" cy="572400"/>
          </a:xfrm>
          <a:prstGeom prst="rect">
            <a:avLst/>
          </a:prstGeom>
          <a:ln>
            <a:round/>
          </a:ln>
        </p:spPr>
        <p:style>
          <a:lnRef idx="2">
            <a:schemeClr val="accent6">
              <a:shade val="50000"/>
            </a:schemeClr>
          </a:lnRef>
          <a:fillRef idx="1">
            <a:schemeClr val="accent6"/>
          </a:fillRef>
          <a:effectRef idx="0">
            <a:schemeClr val="accent6"/>
          </a:effectRef>
          <a:fontRef idx="minor"/>
        </p:style>
      </p:sp>
      <p:sp>
        <p:nvSpPr>
          <p:cNvPr id="631" name="TextShape 4"/>
          <p:cNvSpPr txBox="1"/>
          <p:nvPr/>
        </p:nvSpPr>
        <p:spPr>
          <a:xfrm>
            <a:off x="251640" y="86760"/>
            <a:ext cx="8520120" cy="572400"/>
          </a:xfrm>
          <a:prstGeom prst="rect">
            <a:avLst/>
          </a:prstGeom>
          <a:noFill/>
          <a:ln>
            <a:noFill/>
          </a:ln>
        </p:spPr>
        <p:txBody>
          <a:bodyPr tIns="91440" bIns="91440">
            <a:noAutofit/>
          </a:bodyPr>
          <a:p>
            <a:pPr>
              <a:lnSpc>
                <a:spcPct val="100000"/>
              </a:lnSpc>
            </a:pPr>
            <a:r>
              <a:rPr b="0" lang="es-CO" sz="2800" spc="-1" strike="noStrike">
                <a:solidFill>
                  <a:srgbClr val="000000"/>
                </a:solidFill>
                <a:latin typeface="Arial"/>
                <a:ea typeface="Arial"/>
              </a:rPr>
              <a:t>General pipeline observations</a:t>
            </a:r>
            <a:endParaRPr b="0" lang="es-CO" sz="2800" spc="-1" strike="noStrike">
              <a:solidFill>
                <a:srgbClr val="000000"/>
              </a:solidFill>
              <a:latin typeface="Arial"/>
            </a:endParaRPr>
          </a:p>
        </p:txBody>
      </p:sp>
      <p:sp>
        <p:nvSpPr>
          <p:cNvPr id="632" name="TextShape 5"/>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6ADC9691-58E4-4D04-BDB5-3C581C909894}"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633" name="CustomShape 6"/>
          <p:cNvSpPr/>
          <p:nvPr/>
        </p:nvSpPr>
        <p:spPr>
          <a:xfrm>
            <a:off x="886320" y="1732680"/>
            <a:ext cx="1112760" cy="140544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Sondas</a:t>
            </a:r>
            <a:endParaRPr b="0" lang="es-CO" sz="1100" spc="-1" strike="noStrike">
              <a:latin typeface="Arial"/>
            </a:endParaRPr>
          </a:p>
        </p:txBody>
      </p:sp>
      <p:sp>
        <p:nvSpPr>
          <p:cNvPr id="634" name="CustomShape 7"/>
          <p:cNvSpPr/>
          <p:nvPr/>
        </p:nvSpPr>
        <p:spPr>
          <a:xfrm>
            <a:off x="2151000" y="1732680"/>
            <a:ext cx="1112760" cy="140544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METAR</a:t>
            </a:r>
            <a:endParaRPr b="0" lang="es-CO" sz="1100" spc="-1" strike="noStrike">
              <a:latin typeface="Arial"/>
            </a:endParaRPr>
          </a:p>
        </p:txBody>
      </p:sp>
      <p:sp>
        <p:nvSpPr>
          <p:cNvPr id="635" name="CustomShape 8"/>
          <p:cNvSpPr/>
          <p:nvPr/>
        </p:nvSpPr>
        <p:spPr>
          <a:xfrm>
            <a:off x="3415680" y="1732680"/>
            <a:ext cx="1112760" cy="140544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GOES</a:t>
            </a:r>
            <a:endParaRPr b="0" lang="es-CO" sz="1100" spc="-1" strike="noStrike">
              <a:latin typeface="Arial"/>
            </a:endParaRPr>
          </a:p>
        </p:txBody>
      </p:sp>
      <p:sp>
        <p:nvSpPr>
          <p:cNvPr id="636" name="CustomShape 9"/>
          <p:cNvSpPr/>
          <p:nvPr/>
        </p:nvSpPr>
        <p:spPr>
          <a:xfrm>
            <a:off x="4661280" y="1732680"/>
            <a:ext cx="1112760" cy="140544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RADAR</a:t>
            </a:r>
            <a:endParaRPr b="0" lang="es-CO" sz="1100" spc="-1" strike="noStrike">
              <a:latin typeface="Arial"/>
            </a:endParaRPr>
          </a:p>
        </p:txBody>
      </p:sp>
      <p:sp>
        <p:nvSpPr>
          <p:cNvPr id="637" name="CustomShape 10"/>
          <p:cNvSpPr/>
          <p:nvPr/>
        </p:nvSpPr>
        <p:spPr>
          <a:xfrm>
            <a:off x="3844440" y="815760"/>
            <a:ext cx="129348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User interface</a:t>
            </a:r>
            <a:endParaRPr b="0" lang="es-CO" sz="1400" spc="-1" strike="noStrike">
              <a:latin typeface="Arial"/>
            </a:endParaRPr>
          </a:p>
        </p:txBody>
      </p:sp>
      <p:sp>
        <p:nvSpPr>
          <p:cNvPr id="638" name="CustomShape 11"/>
          <p:cNvSpPr/>
          <p:nvPr/>
        </p:nvSpPr>
        <p:spPr>
          <a:xfrm>
            <a:off x="5906520" y="1732680"/>
            <a:ext cx="1112760" cy="140544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Precipitación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IDEAM</a:t>
            </a:r>
            <a:endParaRPr b="0" lang="es-CO" sz="1100" spc="-1" strike="noStrike">
              <a:latin typeface="Arial"/>
            </a:endParaRPr>
          </a:p>
        </p:txBody>
      </p:sp>
      <p:sp>
        <p:nvSpPr>
          <p:cNvPr id="639" name="CustomShape 12"/>
          <p:cNvSpPr/>
          <p:nvPr/>
        </p:nvSpPr>
        <p:spPr>
          <a:xfrm>
            <a:off x="3843720" y="3882240"/>
            <a:ext cx="140328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Matrix interface</a:t>
            </a:r>
            <a:endParaRPr b="0" lang="es-CO" sz="1400" spc="-1" strike="noStrike">
              <a:latin typeface="Arial"/>
            </a:endParaRPr>
          </a:p>
        </p:txBody>
      </p:sp>
      <p:sp>
        <p:nvSpPr>
          <p:cNvPr id="640" name="CustomShape 13"/>
          <p:cNvSpPr/>
          <p:nvPr/>
        </p:nvSpPr>
        <p:spPr>
          <a:xfrm>
            <a:off x="3070800" y="4740480"/>
            <a:ext cx="318024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Data assimilation validation purposes </a:t>
            </a:r>
            <a:endParaRPr b="0" lang="es-CO" sz="1400" spc="-1" strike="noStrike">
              <a:latin typeface="Arial"/>
            </a:endParaRPr>
          </a:p>
        </p:txBody>
      </p:sp>
      <p:sp>
        <p:nvSpPr>
          <p:cNvPr id="641" name="CustomShape 14"/>
          <p:cNvSpPr/>
          <p:nvPr/>
        </p:nvSpPr>
        <p:spPr>
          <a:xfrm>
            <a:off x="7152120" y="1732680"/>
            <a:ext cx="1112760" cy="140544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Simple unit</a:t>
            </a:r>
            <a:endParaRPr b="0" lang="es-CO" sz="1100" spc="-1" strike="noStrike">
              <a:latin typeface="Arial"/>
            </a:endParaRPr>
          </a:p>
        </p:txBody>
      </p:sp>
      <p:sp>
        <p:nvSpPr>
          <p:cNvPr id="642" name="CustomShape 15"/>
          <p:cNvSpPr/>
          <p:nvPr/>
        </p:nvSpPr>
        <p:spPr>
          <a:xfrm>
            <a:off x="4485960" y="1258560"/>
            <a:ext cx="360" cy="313200"/>
          </a:xfrm>
          <a:custGeom>
            <a:avLst/>
            <a:gdLst/>
            <a:ahLst/>
            <a:rect l="l" t="t" r="r" b="b"/>
            <a:pathLst>
              <a:path w="21600" h="21600">
                <a:moveTo>
                  <a:pt x="0" y="0"/>
                </a:moveTo>
                <a:lnTo>
                  <a:pt x="21600" y="21600"/>
                </a:lnTo>
              </a:path>
            </a:pathLst>
          </a:custGeom>
          <a:noFill/>
          <a:ln>
            <a:solidFill>
              <a:srgbClr val="fea839"/>
            </a:solidFill>
            <a:round/>
            <a:tailEnd len="med" type="triangle" w="med"/>
          </a:ln>
        </p:spPr>
        <p:style>
          <a:lnRef idx="1">
            <a:schemeClr val="accent1"/>
          </a:lnRef>
          <a:fillRef idx="0">
            <a:schemeClr val="accent1"/>
          </a:fillRef>
          <a:effectRef idx="0">
            <a:schemeClr val="accent1"/>
          </a:effectRef>
          <a:fontRef idx="minor"/>
        </p:style>
      </p:sp>
      <p:sp>
        <p:nvSpPr>
          <p:cNvPr id="643" name="CustomShape 16"/>
          <p:cNvSpPr/>
          <p:nvPr/>
        </p:nvSpPr>
        <p:spPr>
          <a:xfrm>
            <a:off x="4485960" y="3309840"/>
            <a:ext cx="360" cy="445680"/>
          </a:xfrm>
          <a:custGeom>
            <a:avLst/>
            <a:gdLst/>
            <a:ahLst/>
            <a:rect l="l" t="t" r="r" b="b"/>
            <a:pathLst>
              <a:path w="21600" h="21600">
                <a:moveTo>
                  <a:pt x="0" y="0"/>
                </a:moveTo>
                <a:lnTo>
                  <a:pt x="21600" y="21600"/>
                </a:lnTo>
              </a:path>
            </a:pathLst>
          </a:custGeom>
          <a:noFill/>
          <a:ln>
            <a:solidFill>
              <a:srgbClr val="fea839"/>
            </a:solidFill>
            <a:round/>
            <a:tailEnd len="med" type="triangle" w="med"/>
          </a:ln>
        </p:spPr>
        <p:style>
          <a:lnRef idx="1">
            <a:schemeClr val="accent1"/>
          </a:lnRef>
          <a:fillRef idx="0">
            <a:schemeClr val="accent1"/>
          </a:fillRef>
          <a:effectRef idx="0">
            <a:schemeClr val="accent1"/>
          </a:effectRef>
          <a:fontRef idx="minor"/>
        </p:style>
      </p:sp>
      <p:sp>
        <p:nvSpPr>
          <p:cNvPr id="644" name="CustomShape 17"/>
          <p:cNvSpPr/>
          <p:nvPr/>
        </p:nvSpPr>
        <p:spPr>
          <a:xfrm>
            <a:off x="4485960" y="4310280"/>
            <a:ext cx="360" cy="352440"/>
          </a:xfrm>
          <a:custGeom>
            <a:avLst/>
            <a:gdLst/>
            <a:ahLst/>
            <a:rect l="l" t="t" r="r" b="b"/>
            <a:pathLst>
              <a:path w="21600" h="21600">
                <a:moveTo>
                  <a:pt x="0" y="0"/>
                </a:moveTo>
                <a:lnTo>
                  <a:pt x="21600" y="21600"/>
                </a:lnTo>
              </a:path>
            </a:pathLst>
          </a:custGeom>
          <a:noFill/>
          <a:ln>
            <a:solidFill>
              <a:srgbClr val="fea839"/>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s-CO" sz="2800" spc="-1" strike="noStrike">
                <a:solidFill>
                  <a:srgbClr val="000000"/>
                </a:solidFill>
                <a:latin typeface="Arial"/>
                <a:ea typeface="Arial"/>
              </a:rPr>
              <a:t>Mallas isobáricas</a:t>
            </a:r>
            <a:endParaRPr b="0" lang="es-CO" sz="2800" spc="-1" strike="noStrike">
              <a:solidFill>
                <a:srgbClr val="000000"/>
              </a:solidFill>
              <a:latin typeface="Arial"/>
            </a:endParaRPr>
          </a:p>
        </p:txBody>
      </p:sp>
      <p:sp>
        <p:nvSpPr>
          <p:cNvPr id="646" name="TextShape 2"/>
          <p:cNvSpPr txBox="1"/>
          <p:nvPr/>
        </p:nvSpPr>
        <p:spPr>
          <a:xfrm>
            <a:off x="311760" y="1152360"/>
            <a:ext cx="8520120" cy="3416040"/>
          </a:xfrm>
          <a:prstGeom prst="rect">
            <a:avLst/>
          </a:prstGeom>
          <a:noFill/>
          <a:ln>
            <a:noFill/>
          </a:ln>
        </p:spPr>
        <p:txBody>
          <a:bodyPr tIns="91440" bIns="91440">
            <a:noAutofit/>
          </a:bodyPr>
          <a:p>
            <a:endParaRPr b="0" lang="es-CO" sz="1400" spc="-1" strike="noStrike">
              <a:solidFill>
                <a:srgbClr val="000000"/>
              </a:solidFill>
              <a:latin typeface="Arial"/>
            </a:endParaRPr>
          </a:p>
        </p:txBody>
      </p:sp>
      <p:sp>
        <p:nvSpPr>
          <p:cNvPr id="647"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22266049-471F-407C-AB3A-647AE5417DE8}"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 name="Diagram4"/>
          <p:cNvGraphicFramePr/>
          <p:nvPr>
            <p:extLst>
              <p:ext uri="{D42A27DB-BD31-4B8C-83A1-F6EECF244321}">
                <p14:modId xmlns:p14="http://schemas.microsoft.com/office/powerpoint/2010/main" val="2260141995"/>
              </p:ext>
            </p:extLst>
          </p:nvPr>
        </p:nvGraphicFramePr>
        <p:xfrm>
          <a:off x="172440" y="689040"/>
          <a:ext cx="8787960" cy="43905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48" name="CustomShape 1"/>
          <p:cNvSpPr/>
          <p:nvPr/>
        </p:nvSpPr>
        <p:spPr>
          <a:xfrm>
            <a:off x="1109880" y="991440"/>
            <a:ext cx="4271760" cy="540000"/>
          </a:xfrm>
          <a:prstGeom prst="rect">
            <a:avLst/>
          </a:prstGeom>
          <a:noFill/>
          <a:ln>
            <a:noFill/>
          </a:ln>
        </p:spPr>
        <p:style>
          <a:lnRef idx="2"/>
          <a:fillRef idx="0"/>
          <a:effectRef idx="0"/>
          <a:fontRef idx="minor"/>
        </p:style>
        <p:txBody>
          <a:bodyPr tIns="91440" bIns="91440">
            <a:noAutofit/>
          </a:bodyPr>
          <a:p>
            <a:pPr>
              <a:lnSpc>
                <a:spcPct val="114000"/>
              </a:lnSpc>
            </a:pPr>
            <a:r>
              <a:rPr b="0" lang="es-CO" sz="1600" spc="-1" strike="noStrike">
                <a:solidFill>
                  <a:srgbClr val="000000"/>
                </a:solidFill>
                <a:latin typeface="Arial"/>
                <a:ea typeface="Arial"/>
              </a:rPr>
              <a:t>Research questions</a:t>
            </a: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sp>
        <p:nvSpPr>
          <p:cNvPr id="649" name="CustomShape 2"/>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4. Current and future work</a:t>
            </a:r>
            <a:endParaRPr b="0" lang="es-CO" sz="2800" spc="-1" strike="noStrike">
              <a:latin typeface="Arial"/>
            </a:endParaRPr>
          </a:p>
        </p:txBody>
      </p:sp>
      <p:sp>
        <p:nvSpPr>
          <p:cNvPr id="650" name="CustomShape 3"/>
          <p:cNvSpPr/>
          <p:nvPr/>
        </p:nvSpPr>
        <p:spPr>
          <a:xfrm>
            <a:off x="355680" y="2451240"/>
            <a:ext cx="7124040" cy="723600"/>
          </a:xfrm>
          <a:prstGeom prst="rect">
            <a:avLst/>
          </a:prstGeom>
          <a:noFill/>
          <a:ln>
            <a:round/>
          </a:ln>
        </p:spPr>
        <p:style>
          <a:lnRef idx="2">
            <a:schemeClr val="dk1"/>
          </a:lnRef>
          <a:fillRef idx="1">
            <a:schemeClr val="lt1"/>
          </a:fillRef>
          <a:effectRef idx="0">
            <a:schemeClr val="dk1"/>
          </a:effectRef>
          <a:fontRef idx="minor"/>
        </p:style>
      </p:sp>
      <p:sp>
        <p:nvSpPr>
          <p:cNvPr id="651" name="TextShape 4"/>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1D553DC4-D13E-4B7F-AB1B-F61EC90CF9A5}"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TextShape 1"/>
          <p:cNvSpPr txBox="1"/>
          <p:nvPr/>
        </p:nvSpPr>
        <p:spPr>
          <a:xfrm>
            <a:off x="311760" y="1152360"/>
            <a:ext cx="8520120" cy="3416040"/>
          </a:xfrm>
          <a:prstGeom prst="rect">
            <a:avLst/>
          </a:prstGeom>
          <a:noFill/>
          <a:ln>
            <a:noFill/>
          </a:ln>
        </p:spPr>
        <p:txBody>
          <a:bodyPr tIns="91440" bIns="91440">
            <a:noAutofit/>
          </a:bodyPr>
          <a:p>
            <a:pPr marL="457200" indent="-342720">
              <a:lnSpc>
                <a:spcPct val="115000"/>
              </a:lnSpc>
              <a:buClr>
                <a:srgbClr val="595959"/>
              </a:buClr>
              <a:buFont typeface="Arial"/>
              <a:buChar char="●"/>
            </a:pPr>
            <a:r>
              <a:rPr b="0" lang="es-CO" sz="1800" spc="-1" strike="noStrike">
                <a:solidFill>
                  <a:srgbClr val="595959"/>
                </a:solidFill>
                <a:latin typeface="Arial"/>
                <a:ea typeface="Arial"/>
              </a:rPr>
              <a:t>The changes in the model assimilated are not representative compared the non assimilated for the surface variables</a:t>
            </a:r>
            <a:endParaRPr b="0" lang="es-CO" sz="1800" spc="-1" strike="noStrike">
              <a:solidFill>
                <a:srgbClr val="000000"/>
              </a:solidFill>
              <a:latin typeface="Arial"/>
            </a:endParaRPr>
          </a:p>
          <a:p>
            <a:pPr marL="457200" indent="-342720">
              <a:lnSpc>
                <a:spcPct val="115000"/>
              </a:lnSpc>
              <a:buClr>
                <a:srgbClr val="595959"/>
              </a:buClr>
              <a:buFont typeface="Arial"/>
              <a:buChar char="●"/>
            </a:pPr>
            <a:r>
              <a:rPr b="0" lang="es-CO" sz="1800" spc="-1" strike="noStrike">
                <a:solidFill>
                  <a:srgbClr val="595959"/>
                </a:solidFill>
                <a:latin typeface="Arial"/>
                <a:ea typeface="Arial"/>
              </a:rPr>
              <a:t>Variables such precipitation have good performance in Caribbean region, Andean region, Orinoquia region </a:t>
            </a:r>
            <a:endParaRPr b="0" lang="es-CO" sz="1800" spc="-1" strike="noStrike">
              <a:solidFill>
                <a:srgbClr val="000000"/>
              </a:solidFill>
              <a:latin typeface="Arial"/>
            </a:endParaRPr>
          </a:p>
          <a:p>
            <a:pPr marL="457200" indent="-342720">
              <a:lnSpc>
                <a:spcPct val="114000"/>
              </a:lnSpc>
              <a:buClr>
                <a:srgbClr val="595959"/>
              </a:buClr>
              <a:buFont typeface="Arial"/>
              <a:buChar char="●"/>
            </a:pPr>
            <a:r>
              <a:rPr b="0" lang="es-CO" sz="1800" spc="-1" strike="noStrike">
                <a:solidFill>
                  <a:srgbClr val="595959"/>
                </a:solidFill>
                <a:latin typeface="Arial"/>
                <a:ea typeface="Arial"/>
              </a:rPr>
              <a:t>The knowledge acquired provide important technical aspects to future interaction with the WRFDA operative assimilation Colombian Air Force.  Convergence criterias, change in iteration number and observation error matrix interactions must be studied.</a:t>
            </a:r>
            <a:endParaRPr b="0" lang="es-CO" sz="1800" spc="-1" strike="noStrike">
              <a:solidFill>
                <a:srgbClr val="000000"/>
              </a:solidFill>
              <a:latin typeface="Arial"/>
            </a:endParaRPr>
          </a:p>
          <a:p>
            <a:pPr marL="457200" indent="-342720">
              <a:lnSpc>
                <a:spcPct val="114000"/>
              </a:lnSpc>
              <a:buClr>
                <a:srgbClr val="595959"/>
              </a:buClr>
              <a:buFont typeface="Arial"/>
              <a:buChar char="●"/>
            </a:pPr>
            <a:r>
              <a:rPr b="0" lang="es-CO" sz="1800" spc="-1" strike="noStrike">
                <a:solidFill>
                  <a:srgbClr val="595959"/>
                </a:solidFill>
                <a:latin typeface="Arial"/>
                <a:ea typeface="Arial"/>
              </a:rPr>
              <a:t>El proceso de asimilación de datos de datos tiene una buena respuesta dinámica</a:t>
            </a:r>
            <a:endParaRPr b="0" lang="es-CO" sz="1800" spc="-1" strike="noStrike">
              <a:solidFill>
                <a:srgbClr val="000000"/>
              </a:solidFill>
              <a:latin typeface="Arial"/>
            </a:endParaRPr>
          </a:p>
          <a:p>
            <a:pPr marL="457200" indent="-342720">
              <a:lnSpc>
                <a:spcPct val="114000"/>
              </a:lnSpc>
              <a:buClr>
                <a:srgbClr val="595959"/>
              </a:buClr>
              <a:buFont typeface="Arial"/>
              <a:buChar char="●"/>
            </a:pPr>
            <a:r>
              <a:rPr b="0" lang="es-CO" sz="1800" spc="-1" strike="noStrike">
                <a:solidFill>
                  <a:srgbClr val="595959"/>
                </a:solidFill>
                <a:latin typeface="Arial"/>
                <a:ea typeface="Arial"/>
              </a:rPr>
              <a:t>Pipeline que reduzca los esquemas de localización, fines de comando y control minimización de riesgos</a:t>
            </a:r>
            <a:endParaRPr b="0" lang="es-CO" sz="1800" spc="-1" strike="noStrike">
              <a:solidFill>
                <a:srgbClr val="000000"/>
              </a:solidFill>
              <a:latin typeface="Arial"/>
            </a:endParaRPr>
          </a:p>
          <a:p>
            <a:pPr>
              <a:lnSpc>
                <a:spcPct val="114000"/>
              </a:lnSpc>
            </a:pPr>
            <a:endParaRPr b="0" lang="es-CO" sz="1800" spc="-1" strike="noStrike">
              <a:solidFill>
                <a:srgbClr val="000000"/>
              </a:solidFill>
              <a:latin typeface="Arial"/>
            </a:endParaRPr>
          </a:p>
        </p:txBody>
      </p:sp>
      <p:sp>
        <p:nvSpPr>
          <p:cNvPr id="653" name="CustomShape 2"/>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4. Preliminar conclusions</a:t>
            </a:r>
            <a:endParaRPr b="0" lang="es-CO" sz="2800" spc="-1" strike="noStrike">
              <a:latin typeface="Arial"/>
            </a:endParaRPr>
          </a:p>
        </p:txBody>
      </p:sp>
      <p:sp>
        <p:nvSpPr>
          <p:cNvPr id="654"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0403B70B-F5EE-427A-B7B6-A75AF66841A2}"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5277600" y="1280520"/>
            <a:ext cx="3386160" cy="3416040"/>
          </a:xfrm>
          <a:prstGeom prst="rect">
            <a:avLst/>
          </a:prstGeom>
          <a:noFill/>
          <a:ln>
            <a:noFill/>
          </a:ln>
        </p:spPr>
        <p:txBody>
          <a:bodyPr tIns="91440" bIns="91440">
            <a:noAutofit/>
          </a:bodyPr>
          <a:p>
            <a:pPr marL="114480" algn="just">
              <a:lnSpc>
                <a:spcPct val="115000"/>
              </a:lnSpc>
            </a:pPr>
            <a:r>
              <a:rPr b="0" lang="es-CO" sz="1200" spc="-1" strike="noStrike">
                <a:solidFill>
                  <a:srgbClr val="000000"/>
                </a:solidFill>
                <a:latin typeface="Arial"/>
                <a:ea typeface="Arial"/>
              </a:rPr>
              <a:t>All these investigations have allowed the FAC to implement physical and dynamic parameters that best fit the Colombian territory. In 2019, the simulations of the atmosphere through the WRF model included modules for assimilation of radar and satellite data GOES 16,  enhancing the initial conditions of the model, bringing them closer to the conditions observed by these instruments, allowing a more accurate simulation of the evolution of the atmosphere over time.</a:t>
            </a:r>
            <a:endParaRPr b="0" lang="es-CO" sz="1200" spc="-1" strike="noStrike">
              <a:solidFill>
                <a:srgbClr val="000000"/>
              </a:solidFill>
              <a:latin typeface="Arial"/>
            </a:endParaRPr>
          </a:p>
        </p:txBody>
      </p:sp>
      <p:sp>
        <p:nvSpPr>
          <p:cNvPr id="267" name="CustomShape 2"/>
          <p:cNvSpPr/>
          <p:nvPr/>
        </p:nvSpPr>
        <p:spPr>
          <a:xfrm>
            <a:off x="464040" y="597600"/>
            <a:ext cx="8520120" cy="572400"/>
          </a:xfrm>
          <a:prstGeom prst="rect">
            <a:avLst/>
          </a:prstGeom>
          <a:noFill/>
          <a:ln>
            <a:noFill/>
          </a:ln>
        </p:spPr>
        <p:style>
          <a:lnRef idx="0"/>
          <a:fillRef idx="0"/>
          <a:effectRef idx="0"/>
          <a:fontRef idx="minor"/>
        </p:style>
        <p:txBody>
          <a:bodyPr tIns="91440" bIns="91440">
            <a:noAutofit/>
          </a:bodyPr>
          <a:p>
            <a:pPr>
              <a:lnSpc>
                <a:spcPct val="115000"/>
              </a:lnSpc>
            </a:pPr>
            <a:endParaRPr b="0" lang="es-CO" sz="1800" spc="-1" strike="noStrike">
              <a:latin typeface="Arial"/>
            </a:endParaRPr>
          </a:p>
          <a:p>
            <a:pPr>
              <a:lnSpc>
                <a:spcPct val="115000"/>
              </a:lnSpc>
              <a:spcBef>
                <a:spcPts val="1599"/>
              </a:spcBef>
              <a:spcAft>
                <a:spcPts val="1599"/>
              </a:spcAft>
            </a:pPr>
            <a:endParaRPr b="0" lang="es-CO" sz="1800" spc="-1" strike="noStrike">
              <a:latin typeface="Arial"/>
            </a:endParaRPr>
          </a:p>
        </p:txBody>
      </p:sp>
      <p:sp>
        <p:nvSpPr>
          <p:cNvPr id="268" name="TextShape 3"/>
          <p:cNvSpPr txBox="1"/>
          <p:nvPr/>
        </p:nvSpPr>
        <p:spPr>
          <a:xfrm>
            <a:off x="-1080" y="211320"/>
            <a:ext cx="4476600" cy="57240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txBody>
          <a:bodyPr tIns="91440" bIns="91440">
            <a:noAutofit/>
          </a:bodyPr>
          <a:p>
            <a:pPr>
              <a:lnSpc>
                <a:spcPct val="100000"/>
              </a:lnSpc>
            </a:pPr>
            <a:r>
              <a:rPr b="0" lang="es-CO" sz="2800" spc="-1" strike="noStrike">
                <a:solidFill>
                  <a:srgbClr val="000000"/>
                </a:solidFill>
                <a:latin typeface="Arial"/>
                <a:ea typeface="Arial"/>
              </a:rPr>
              <a:t>1. Work team motivation</a:t>
            </a:r>
            <a:endParaRPr b="0" lang="es-CO" sz="2800" spc="-1" strike="noStrike">
              <a:solidFill>
                <a:srgbClr val="000000"/>
              </a:solidFill>
              <a:latin typeface="Arial"/>
            </a:endParaRPr>
          </a:p>
        </p:txBody>
      </p:sp>
      <p:sp>
        <p:nvSpPr>
          <p:cNvPr id="269" name="CustomShape 4"/>
          <p:cNvSpPr/>
          <p:nvPr/>
        </p:nvSpPr>
        <p:spPr>
          <a:xfrm>
            <a:off x="479880" y="935640"/>
            <a:ext cx="4271760" cy="540000"/>
          </a:xfrm>
          <a:prstGeom prst="rect">
            <a:avLst/>
          </a:prstGeom>
          <a:noFill/>
          <a:ln>
            <a:noFill/>
          </a:ln>
        </p:spPr>
        <p:style>
          <a:lnRef idx="0"/>
          <a:fillRef idx="0"/>
          <a:effectRef idx="0"/>
          <a:fontRef idx="minor"/>
        </p:style>
        <p:txBody>
          <a:bodyPr tIns="91440" bIns="91440">
            <a:noAutofit/>
          </a:bodyPr>
          <a:p>
            <a:pPr>
              <a:lnSpc>
                <a:spcPct val="114000"/>
              </a:lnSpc>
            </a:pPr>
            <a:r>
              <a:rPr b="1" lang="es-CO" sz="1600" spc="-1" strike="noStrike">
                <a:solidFill>
                  <a:srgbClr val="000000"/>
                </a:solidFill>
                <a:latin typeface="Arial"/>
                <a:ea typeface="Arial"/>
              </a:rPr>
              <a:t>Evolution of the WRF in the FAC</a:t>
            </a: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pic>
        <p:nvPicPr>
          <p:cNvPr id="270" name="Imagen 5" descr=""/>
          <p:cNvPicPr/>
          <p:nvPr/>
        </p:nvPicPr>
        <p:blipFill>
          <a:blip r:embed="rId1"/>
          <a:stretch/>
        </p:blipFill>
        <p:spPr>
          <a:xfrm>
            <a:off x="201600" y="1568520"/>
            <a:ext cx="2239920" cy="2329200"/>
          </a:xfrm>
          <a:prstGeom prst="rect">
            <a:avLst/>
          </a:prstGeom>
          <a:ln>
            <a:noFill/>
          </a:ln>
        </p:spPr>
      </p:pic>
      <p:pic>
        <p:nvPicPr>
          <p:cNvPr id="271" name="Imagen 8" descr=""/>
          <p:cNvPicPr/>
          <p:nvPr/>
        </p:nvPicPr>
        <p:blipFill>
          <a:blip r:embed="rId2"/>
          <a:stretch/>
        </p:blipFill>
        <p:spPr>
          <a:xfrm>
            <a:off x="2594880" y="1797480"/>
            <a:ext cx="2443320" cy="1829520"/>
          </a:xfrm>
          <a:prstGeom prst="rect">
            <a:avLst/>
          </a:prstGeom>
          <a:ln>
            <a:noFill/>
          </a:ln>
        </p:spPr>
      </p:pic>
      <p:sp>
        <p:nvSpPr>
          <p:cNvPr id="272" name="CustomShape 5"/>
          <p:cNvSpPr/>
          <p:nvPr/>
        </p:nvSpPr>
        <p:spPr>
          <a:xfrm flipH="1">
            <a:off x="197640" y="4524840"/>
            <a:ext cx="5607360" cy="2577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100" spc="-1" strike="noStrike">
                <a:solidFill>
                  <a:srgbClr val="000000"/>
                </a:solidFill>
                <a:latin typeface="Arial"/>
                <a:ea typeface="Arial"/>
              </a:rPr>
              <a:t>Observation impact experiment in the WRF assimilation precipitation (Caceres, 2019)</a:t>
            </a:r>
            <a:endParaRPr b="0" lang="es-CO" sz="1100" spc="-1" strike="noStrike">
              <a:latin typeface="Arial"/>
            </a:endParaRPr>
          </a:p>
        </p:txBody>
      </p:sp>
      <p:sp>
        <p:nvSpPr>
          <p:cNvPr id="273" name="TextShape 6"/>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8376B849-0FD7-4F8F-8AE6-1B817DA905AB}"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TextShape 1"/>
          <p:cNvSpPr txBox="1"/>
          <p:nvPr/>
        </p:nvSpPr>
        <p:spPr>
          <a:xfrm>
            <a:off x="311760" y="1170720"/>
            <a:ext cx="8520120" cy="3760920"/>
          </a:xfrm>
          <a:prstGeom prst="rect">
            <a:avLst/>
          </a:prstGeom>
          <a:noFill/>
          <a:ln>
            <a:noFill/>
          </a:ln>
        </p:spPr>
        <p:txBody>
          <a:bodyPr tIns="91440" bIns="91440">
            <a:noAutofit/>
          </a:bodyPr>
          <a:p>
            <a:pPr marL="457200" indent="-342720" algn="just">
              <a:lnSpc>
                <a:spcPct val="115000"/>
              </a:lnSpc>
              <a:buClr>
                <a:srgbClr val="595959"/>
              </a:buClr>
              <a:buFont typeface="Arial"/>
              <a:buChar char="●"/>
            </a:pPr>
            <a:r>
              <a:rPr b="0" lang="es-CO" sz="1600" spc="-1" strike="noStrike">
                <a:solidFill>
                  <a:srgbClr val="595959"/>
                </a:solidFill>
                <a:latin typeface="Arial"/>
                <a:ea typeface="Arial"/>
              </a:rPr>
              <a:t>Cáceres, R. H. (2018). Impacto de la asimilación radar en el pronóstico de precipitación a muy corto plazo usando el modelo WRF</a:t>
            </a:r>
            <a:endParaRPr b="0" lang="es-CO" sz="1600" spc="-1" strike="noStrike">
              <a:solidFill>
                <a:srgbClr val="000000"/>
              </a:solidFill>
              <a:latin typeface="Arial"/>
            </a:endParaRPr>
          </a:p>
          <a:p>
            <a:pPr marL="457200" indent="-342720" algn="just">
              <a:lnSpc>
                <a:spcPct val="114000"/>
              </a:lnSpc>
              <a:buClr>
                <a:srgbClr val="595959"/>
              </a:buClr>
              <a:buFont typeface="Arial"/>
              <a:buChar char="●"/>
            </a:pPr>
            <a:r>
              <a:rPr b="0" lang="es-CO" sz="1600" spc="-1" strike="noStrike">
                <a:solidFill>
                  <a:srgbClr val="595959"/>
                </a:solidFill>
                <a:latin typeface="Arial"/>
                <a:ea typeface="Arial"/>
              </a:rPr>
              <a:t>Cáceres, R. H. (2017). Meteorología aplicada a la seguridad de las operaciones aéreas.</a:t>
            </a:r>
            <a:endParaRPr b="0" lang="es-CO" sz="1600" spc="-1" strike="noStrike">
              <a:solidFill>
                <a:srgbClr val="000000"/>
              </a:solidFill>
              <a:latin typeface="Arial"/>
            </a:endParaRPr>
          </a:p>
          <a:p>
            <a:pPr marL="457200" indent="-342720" algn="just">
              <a:lnSpc>
                <a:spcPct val="114000"/>
              </a:lnSpc>
              <a:buClr>
                <a:srgbClr val="595959"/>
              </a:buClr>
              <a:buFont typeface="Arial"/>
              <a:buChar char="●"/>
            </a:pPr>
            <a:r>
              <a:rPr b="0" lang="es-CO" sz="1600" spc="-1" strike="noStrike">
                <a:solidFill>
                  <a:srgbClr val="595959"/>
                </a:solidFill>
                <a:latin typeface="Arial"/>
                <a:ea typeface="Arial"/>
              </a:rPr>
              <a:t>Martínez (2015). Análisis de las condiciones a escala local para  el pronóstico de niebla o neblina en el aeródromo “Ernesto Esguerra Cubides".</a:t>
            </a:r>
            <a:endParaRPr b="0" lang="es-CO" sz="1600" spc="-1" strike="noStrike">
              <a:solidFill>
                <a:srgbClr val="000000"/>
              </a:solidFill>
              <a:latin typeface="Arial"/>
            </a:endParaRPr>
          </a:p>
          <a:p>
            <a:pPr marL="457200" indent="-342720" algn="just">
              <a:lnSpc>
                <a:spcPct val="114000"/>
              </a:lnSpc>
              <a:buClr>
                <a:srgbClr val="595959"/>
              </a:buClr>
              <a:buFont typeface="Arial"/>
              <a:buChar char="●"/>
            </a:pPr>
            <a:r>
              <a:rPr b="0" lang="es-CO" sz="1600" spc="-1" strike="noStrike">
                <a:solidFill>
                  <a:srgbClr val="595959"/>
                </a:solidFill>
                <a:latin typeface="Arial"/>
                <a:ea typeface="Arial"/>
              </a:rPr>
              <a:t>Aragón (2015). Análisis de las condiciones meteorológicas asociadas con la presencia de sistemas convectivos en el aeropuerto El Dorado de Bogotá D.C.</a:t>
            </a:r>
            <a:endParaRPr b="0" lang="es-CO" sz="1600" spc="-1" strike="noStrike">
              <a:solidFill>
                <a:srgbClr val="000000"/>
              </a:solidFill>
              <a:latin typeface="Arial"/>
            </a:endParaRPr>
          </a:p>
          <a:p>
            <a:pPr marL="457200" indent="-342720" algn="just">
              <a:lnSpc>
                <a:spcPct val="114000"/>
              </a:lnSpc>
              <a:buClr>
                <a:srgbClr val="595959"/>
              </a:buClr>
              <a:buFont typeface="Arial"/>
              <a:buChar char="●"/>
            </a:pPr>
            <a:r>
              <a:rPr b="0" lang="es-CO" sz="1600" spc="-1" strike="noStrike">
                <a:solidFill>
                  <a:srgbClr val="595959"/>
                </a:solidFill>
                <a:latin typeface="Arial"/>
                <a:ea typeface="Arial"/>
              </a:rPr>
              <a:t>Jimenez, M. (2014) Validación de la capacidad del modelo WRF “Weather Research and Forecasting” para pronosticar lluvia intensa, usando el método orientado a objetos y tablas de contingencia.</a:t>
            </a:r>
            <a:endParaRPr b="0" lang="es-CO" sz="1600" spc="-1" strike="noStrike">
              <a:solidFill>
                <a:srgbClr val="000000"/>
              </a:solidFill>
              <a:latin typeface="Arial"/>
            </a:endParaRPr>
          </a:p>
          <a:p>
            <a:pPr marL="114480" algn="just">
              <a:lnSpc>
                <a:spcPct val="114000"/>
              </a:lnSpc>
            </a:pPr>
            <a:endParaRPr b="0" lang="es-CO" sz="1600" spc="-1" strike="noStrike">
              <a:solidFill>
                <a:srgbClr val="000000"/>
              </a:solidFill>
              <a:latin typeface="Arial"/>
            </a:endParaRPr>
          </a:p>
          <a:p>
            <a:pPr marL="114480" algn="just">
              <a:lnSpc>
                <a:spcPct val="114000"/>
              </a:lnSpc>
            </a:pPr>
            <a:endParaRPr b="0" lang="es-CO" sz="1600" spc="-1" strike="noStrike">
              <a:solidFill>
                <a:srgbClr val="000000"/>
              </a:solidFill>
              <a:latin typeface="Arial"/>
            </a:endParaRPr>
          </a:p>
          <a:p>
            <a:pPr algn="just">
              <a:lnSpc>
                <a:spcPct val="114000"/>
              </a:lnSpc>
            </a:pPr>
            <a:endParaRPr b="0" lang="es-CO" sz="1600" spc="-1" strike="noStrike">
              <a:solidFill>
                <a:srgbClr val="000000"/>
              </a:solidFill>
              <a:latin typeface="Arial"/>
            </a:endParaRPr>
          </a:p>
          <a:p>
            <a:pPr algn="just">
              <a:lnSpc>
                <a:spcPct val="114000"/>
              </a:lnSpc>
            </a:pPr>
            <a:endParaRPr b="0" lang="es-CO" sz="1600" spc="-1" strike="noStrike">
              <a:solidFill>
                <a:srgbClr val="000000"/>
              </a:solidFill>
              <a:latin typeface="Arial"/>
            </a:endParaRPr>
          </a:p>
          <a:p>
            <a:pPr algn="just">
              <a:lnSpc>
                <a:spcPct val="114000"/>
              </a:lnSpc>
            </a:pPr>
            <a:endParaRPr b="0" lang="es-CO" sz="1600" spc="-1" strike="noStrike">
              <a:solidFill>
                <a:srgbClr val="000000"/>
              </a:solidFill>
              <a:latin typeface="Arial"/>
            </a:endParaRPr>
          </a:p>
          <a:p>
            <a:pPr algn="just">
              <a:lnSpc>
                <a:spcPct val="114000"/>
              </a:lnSpc>
            </a:pPr>
            <a:endParaRPr b="0" lang="es-CO" sz="1600" spc="-1" strike="noStrike">
              <a:solidFill>
                <a:srgbClr val="000000"/>
              </a:solidFill>
              <a:latin typeface="Arial"/>
            </a:endParaRPr>
          </a:p>
        </p:txBody>
      </p:sp>
      <p:sp>
        <p:nvSpPr>
          <p:cNvPr id="656" name="CustomShape 2"/>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4. References</a:t>
            </a:r>
            <a:endParaRPr b="0" lang="es-CO" sz="2800" spc="-1" strike="noStrike">
              <a:latin typeface="Arial"/>
            </a:endParaRPr>
          </a:p>
        </p:txBody>
      </p:sp>
      <p:sp>
        <p:nvSpPr>
          <p:cNvPr id="657"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343A1280-B385-47F6-9530-7522C8D95581}"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 name="Diagram3"/>
          <p:cNvGraphicFramePr/>
          <p:nvPr>
            <p:extLst>
              <p:ext uri="{D42A27DB-BD31-4B8C-83A1-F6EECF244321}">
                <p14:modId xmlns:p14="http://schemas.microsoft.com/office/powerpoint/2010/main" val="645738289"/>
              </p:ext>
            </p:extLst>
          </p:nvPr>
        </p:nvGraphicFramePr>
        <p:xfrm>
          <a:off x="172440" y="689040"/>
          <a:ext cx="8787960" cy="43905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74" name="CustomShape 1"/>
          <p:cNvSpPr/>
          <p:nvPr/>
        </p:nvSpPr>
        <p:spPr>
          <a:xfrm>
            <a:off x="-1080" y="211320"/>
            <a:ext cx="4476600" cy="57240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1. Work team motivation</a:t>
            </a:r>
            <a:endParaRPr b="0" lang="es-CO" sz="2800" spc="-1" strike="noStrike">
              <a:latin typeface="Arial"/>
            </a:endParaRPr>
          </a:p>
        </p:txBody>
      </p:sp>
      <p:sp>
        <p:nvSpPr>
          <p:cNvPr id="275" name="CustomShape 2"/>
          <p:cNvSpPr/>
          <p:nvPr/>
        </p:nvSpPr>
        <p:spPr>
          <a:xfrm>
            <a:off x="595440" y="1105920"/>
            <a:ext cx="4271760" cy="540000"/>
          </a:xfrm>
          <a:prstGeom prst="rect">
            <a:avLst/>
          </a:prstGeom>
          <a:noFill/>
          <a:ln>
            <a:noFill/>
          </a:ln>
        </p:spPr>
        <p:style>
          <a:lnRef idx="0"/>
          <a:fillRef idx="0"/>
          <a:effectRef idx="0"/>
          <a:fontRef idx="minor"/>
        </p:style>
        <p:txBody>
          <a:bodyPr tIns="91440" bIns="91440">
            <a:noAutofit/>
          </a:bodyPr>
          <a:p>
            <a:pPr>
              <a:lnSpc>
                <a:spcPct val="114000"/>
              </a:lnSpc>
            </a:pPr>
            <a:r>
              <a:rPr b="0" lang="es-CO" sz="1600" spc="-1" strike="noStrike">
                <a:solidFill>
                  <a:srgbClr val="000000"/>
                </a:solidFill>
                <a:latin typeface="Arial"/>
                <a:ea typeface="Arial"/>
              </a:rPr>
              <a:t>Research questions</a:t>
            </a: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sp>
        <p:nvSpPr>
          <p:cNvPr id="276" name="TextShape 3"/>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7F73D23F-5F36-47EC-8762-ECD2DC88208C}"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47040" y="1642680"/>
            <a:ext cx="956520" cy="57132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GFS initial and boundary condition</a:t>
            </a:r>
            <a:endParaRPr b="0" lang="es-CO" sz="800" spc="-1" strike="noStrike">
              <a:latin typeface="Arial"/>
            </a:endParaRPr>
          </a:p>
        </p:txBody>
      </p:sp>
      <p:sp>
        <p:nvSpPr>
          <p:cNvPr id="278" name="CustomShape 2"/>
          <p:cNvSpPr/>
          <p:nvPr/>
        </p:nvSpPr>
        <p:spPr>
          <a:xfrm>
            <a:off x="1981800" y="1217520"/>
            <a:ext cx="697320" cy="325440"/>
          </a:xfrm>
          <a:prstGeom prst="rect">
            <a:avLst/>
          </a:prstGeom>
          <a:ln w="6480">
            <a:round/>
          </a:ln>
        </p:spPr>
        <p:style>
          <a:lnRef idx="2">
            <a:schemeClr val="dk1"/>
          </a:lnRef>
          <a:fillRef idx="1">
            <a:schemeClr val="lt1"/>
          </a:fillRef>
          <a:effectRef idx="0">
            <a:schemeClr val="dk1"/>
          </a:effectRef>
          <a:fontRef idx="minor"/>
        </p:style>
        <p:txBody>
          <a:bodyPr anchor="ctr">
            <a:noAutofit/>
          </a:bodyPr>
          <a:p>
            <a:pPr algn="ctr">
              <a:lnSpc>
                <a:spcPct val="100000"/>
              </a:lnSpc>
            </a:pPr>
            <a:r>
              <a:rPr b="0" lang="es-CO" sz="800" spc="-1" strike="noStrike">
                <a:solidFill>
                  <a:srgbClr val="000000"/>
                </a:solidFill>
                <a:latin typeface="Arial"/>
                <a:ea typeface="Arial"/>
              </a:rPr>
              <a:t>Static WRF data</a:t>
            </a:r>
            <a:endParaRPr b="0" lang="es-CO" sz="800" spc="-1" strike="noStrike">
              <a:latin typeface="Arial"/>
            </a:endParaRPr>
          </a:p>
        </p:txBody>
      </p:sp>
      <p:sp>
        <p:nvSpPr>
          <p:cNvPr id="279" name="CustomShape 3"/>
          <p:cNvSpPr/>
          <p:nvPr/>
        </p:nvSpPr>
        <p:spPr>
          <a:xfrm>
            <a:off x="2014920" y="1769040"/>
            <a:ext cx="730800" cy="318600"/>
          </a:xfrm>
          <a:prstGeom prst="rect">
            <a:avLst/>
          </a:prstGeom>
          <a:ln w="6480">
            <a:round/>
          </a:ln>
        </p:spPr>
        <p:style>
          <a:lnRef idx="2">
            <a:schemeClr val="dk1"/>
          </a:lnRef>
          <a:fillRef idx="1">
            <a:schemeClr val="lt1"/>
          </a:fillRef>
          <a:effectRef idx="0">
            <a:schemeClr val="dk1"/>
          </a:effectRef>
          <a:fontRef idx="minor"/>
        </p:style>
        <p:txBody>
          <a:bodyPr anchor="ctr">
            <a:noAutofit/>
          </a:bodyPr>
          <a:p>
            <a:pPr algn="ctr">
              <a:lnSpc>
                <a:spcPct val="100000"/>
              </a:lnSpc>
            </a:pPr>
            <a:r>
              <a:rPr b="0" lang="es-CO" sz="800" spc="-1" strike="noStrike">
                <a:solidFill>
                  <a:srgbClr val="000000"/>
                </a:solidFill>
                <a:latin typeface="Arial"/>
                <a:ea typeface="Arial"/>
              </a:rPr>
              <a:t>WPS</a:t>
            </a:r>
            <a:endParaRPr b="0" lang="es-CO" sz="800" spc="-1" strike="noStrike">
              <a:latin typeface="Arial"/>
            </a:endParaRPr>
          </a:p>
        </p:txBody>
      </p:sp>
      <p:sp>
        <p:nvSpPr>
          <p:cNvPr id="280" name="CustomShape 4"/>
          <p:cNvSpPr/>
          <p:nvPr/>
        </p:nvSpPr>
        <p:spPr>
          <a:xfrm flipV="1">
            <a:off x="1303920" y="1925640"/>
            <a:ext cx="727920" cy="21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81" name="CustomShape 5"/>
          <p:cNvSpPr/>
          <p:nvPr/>
        </p:nvSpPr>
        <p:spPr>
          <a:xfrm>
            <a:off x="347040" y="2739240"/>
            <a:ext cx="956520" cy="763920"/>
          </a:xfrm>
          <a:prstGeom prst="rect">
            <a:avLst/>
          </a:prstGeom>
          <a:ln w="6480">
            <a:round/>
          </a:ln>
        </p:spPr>
        <p:style>
          <a:lnRef idx="2">
            <a:schemeClr val="dk1"/>
          </a:lnRef>
          <a:fillRef idx="1">
            <a:schemeClr val="lt1"/>
          </a:fillRef>
          <a:effectRef idx="0">
            <a:schemeClr val="dk1"/>
          </a:effectRef>
          <a:fontRef idx="minor"/>
        </p:style>
        <p:txBody>
          <a:bodyPr anchor="ctr">
            <a:noAutofit/>
          </a:bodyPr>
          <a:p>
            <a:pPr algn="ctr">
              <a:lnSpc>
                <a:spcPct val="100000"/>
              </a:lnSpc>
            </a:pPr>
            <a:r>
              <a:rPr b="1" lang="es-CO" sz="800" spc="-1" strike="noStrike">
                <a:solidFill>
                  <a:srgbClr val="000000"/>
                </a:solidFill>
                <a:latin typeface="Arial"/>
                <a:ea typeface="Arial"/>
              </a:rPr>
              <a:t>GOES 16</a:t>
            </a:r>
            <a:endParaRPr b="0" lang="es-CO" sz="800" spc="-1" strike="noStrike">
              <a:latin typeface="Arial"/>
            </a:endParaRPr>
          </a:p>
          <a:p>
            <a:pPr algn="ctr">
              <a:lnSpc>
                <a:spcPct val="100000"/>
              </a:lnSpc>
            </a:pPr>
            <a:r>
              <a:rPr b="0" lang="es-CO" sz="800" spc="-1" strike="noStrike">
                <a:solidFill>
                  <a:srgbClr val="000000"/>
                </a:solidFill>
                <a:latin typeface="Arial"/>
                <a:ea typeface="Arial"/>
              </a:rPr>
              <a:t>RADAR</a:t>
            </a:r>
            <a:endParaRPr b="0" lang="es-CO" sz="800" spc="-1" strike="noStrike">
              <a:latin typeface="Arial"/>
            </a:endParaRPr>
          </a:p>
          <a:p>
            <a:pPr algn="ctr">
              <a:lnSpc>
                <a:spcPct val="100000"/>
              </a:lnSpc>
            </a:pPr>
            <a:r>
              <a:rPr b="0" lang="es-CO" sz="800" spc="-1" strike="noStrike">
                <a:solidFill>
                  <a:srgbClr val="000000"/>
                </a:solidFill>
                <a:latin typeface="Arial"/>
                <a:ea typeface="Arial"/>
              </a:rPr>
              <a:t>METAR</a:t>
            </a:r>
            <a:endParaRPr b="0" lang="es-CO" sz="800" spc="-1" strike="noStrike">
              <a:latin typeface="Arial"/>
            </a:endParaRPr>
          </a:p>
          <a:p>
            <a:pPr algn="ctr">
              <a:lnSpc>
                <a:spcPct val="100000"/>
              </a:lnSpc>
            </a:pPr>
            <a:r>
              <a:rPr b="0" lang="es-CO" sz="800" spc="-1" strike="noStrike">
                <a:solidFill>
                  <a:srgbClr val="000000"/>
                </a:solidFill>
                <a:latin typeface="Arial"/>
                <a:ea typeface="Arial"/>
              </a:rPr>
              <a:t>SYNOP</a:t>
            </a:r>
            <a:endParaRPr b="0" lang="es-CO" sz="800" spc="-1" strike="noStrike">
              <a:latin typeface="Arial"/>
            </a:endParaRPr>
          </a:p>
          <a:p>
            <a:pPr algn="ctr">
              <a:lnSpc>
                <a:spcPct val="100000"/>
              </a:lnSpc>
            </a:pPr>
            <a:r>
              <a:rPr b="0" lang="es-CO" sz="800" spc="-1" strike="noStrike">
                <a:solidFill>
                  <a:srgbClr val="000000"/>
                </a:solidFill>
                <a:latin typeface="Arial"/>
                <a:ea typeface="Arial"/>
              </a:rPr>
              <a:t>SONDES</a:t>
            </a:r>
            <a:endParaRPr b="0" lang="es-CO" sz="800" spc="-1" strike="noStrike">
              <a:latin typeface="Arial"/>
            </a:endParaRPr>
          </a:p>
        </p:txBody>
      </p:sp>
      <p:sp>
        <p:nvSpPr>
          <p:cNvPr id="282" name="CustomShape 6"/>
          <p:cNvSpPr/>
          <p:nvPr/>
        </p:nvSpPr>
        <p:spPr>
          <a:xfrm>
            <a:off x="3200400" y="2343240"/>
            <a:ext cx="2742840" cy="307440"/>
          </a:xfrm>
          <a:prstGeom prst="rect">
            <a:avLst/>
          </a:prstGeom>
          <a:noFill/>
          <a:ln>
            <a:noFill/>
          </a:ln>
        </p:spPr>
        <p:style>
          <a:lnRef idx="0"/>
          <a:fillRef idx="0"/>
          <a:effectRef idx="0"/>
          <a:fontRef idx="minor"/>
        </p:style>
      </p:sp>
      <p:sp>
        <p:nvSpPr>
          <p:cNvPr id="283" name="CustomShape 7"/>
          <p:cNvSpPr/>
          <p:nvPr/>
        </p:nvSpPr>
        <p:spPr>
          <a:xfrm>
            <a:off x="1602720" y="2865600"/>
            <a:ext cx="723960" cy="398520"/>
          </a:xfrm>
          <a:prstGeom prst="rect">
            <a:avLst/>
          </a:prstGeom>
          <a:ln w="6480">
            <a:round/>
          </a:ln>
        </p:spPr>
        <p:style>
          <a:lnRef idx="2">
            <a:schemeClr val="dk1"/>
          </a:lnRef>
          <a:fillRef idx="1">
            <a:schemeClr val="lt1"/>
          </a:fillRef>
          <a:effectRef idx="0">
            <a:schemeClr val="dk1"/>
          </a:effectRef>
          <a:fontRef idx="minor"/>
        </p:style>
        <p:txBody>
          <a:bodyPr anchor="ctr">
            <a:noAutofit/>
          </a:bodyPr>
          <a:p>
            <a:pPr algn="ctr">
              <a:lnSpc>
                <a:spcPct val="100000"/>
              </a:lnSpc>
            </a:pPr>
            <a:r>
              <a:rPr b="0" lang="es-CO" sz="800" spc="-1" strike="noStrike">
                <a:solidFill>
                  <a:srgbClr val="000000"/>
                </a:solidFill>
                <a:latin typeface="Arial"/>
                <a:ea typeface="Arial"/>
              </a:rPr>
              <a:t>Quality control</a:t>
            </a:r>
            <a:endParaRPr b="0" lang="es-CO" sz="800" spc="-1" strike="noStrike">
              <a:latin typeface="Arial"/>
            </a:endParaRPr>
          </a:p>
        </p:txBody>
      </p:sp>
      <p:sp>
        <p:nvSpPr>
          <p:cNvPr id="284" name="CustomShape 8"/>
          <p:cNvSpPr/>
          <p:nvPr/>
        </p:nvSpPr>
        <p:spPr>
          <a:xfrm>
            <a:off x="3231000" y="2287440"/>
            <a:ext cx="730800" cy="318600"/>
          </a:xfrm>
          <a:prstGeom prst="rect">
            <a:avLst/>
          </a:prstGeom>
          <a:ln w="6480">
            <a:round/>
          </a:ln>
        </p:spPr>
        <p:style>
          <a:lnRef idx="2">
            <a:schemeClr val="dk1"/>
          </a:lnRef>
          <a:fillRef idx="1">
            <a:schemeClr val="lt1"/>
          </a:fillRef>
          <a:effectRef idx="0">
            <a:schemeClr val="dk1"/>
          </a:effectRef>
          <a:fontRef idx="minor"/>
        </p:style>
        <p:txBody>
          <a:bodyPr anchor="ctr">
            <a:noAutofit/>
          </a:bodyPr>
          <a:p>
            <a:pPr algn="ctr">
              <a:lnSpc>
                <a:spcPct val="100000"/>
              </a:lnSpc>
            </a:pPr>
            <a:r>
              <a:rPr b="0" lang="es-CO" sz="800" spc="-1" strike="noStrike">
                <a:solidFill>
                  <a:srgbClr val="000000"/>
                </a:solidFill>
                <a:latin typeface="Arial"/>
                <a:ea typeface="Arial"/>
              </a:rPr>
              <a:t>WRFDA</a:t>
            </a:r>
            <a:endParaRPr b="0" lang="es-CO" sz="800" spc="-1" strike="noStrike">
              <a:latin typeface="Arial"/>
            </a:endParaRPr>
          </a:p>
        </p:txBody>
      </p:sp>
      <p:sp>
        <p:nvSpPr>
          <p:cNvPr id="285" name="CustomShape 9"/>
          <p:cNvSpPr/>
          <p:nvPr/>
        </p:nvSpPr>
        <p:spPr>
          <a:xfrm>
            <a:off x="2593080" y="2832120"/>
            <a:ext cx="710640" cy="405000"/>
          </a:xfrm>
          <a:prstGeom prst="rect">
            <a:avLst/>
          </a:prstGeom>
          <a:ln w="6480">
            <a:round/>
          </a:ln>
        </p:spPr>
        <p:style>
          <a:lnRef idx="2">
            <a:schemeClr val="dk1"/>
          </a:lnRef>
          <a:fillRef idx="1">
            <a:schemeClr val="lt1"/>
          </a:fillRef>
          <a:effectRef idx="0">
            <a:schemeClr val="dk1"/>
          </a:effectRef>
          <a:fontRef idx="minor"/>
        </p:style>
        <p:txBody>
          <a:bodyPr anchor="ctr">
            <a:noAutofit/>
          </a:bodyPr>
          <a:p>
            <a:pPr algn="ctr">
              <a:lnSpc>
                <a:spcPct val="100000"/>
              </a:lnSpc>
            </a:pPr>
            <a:r>
              <a:rPr b="0" lang="es-CO" sz="800" spc="-1" strike="noStrike">
                <a:solidFill>
                  <a:srgbClr val="000000"/>
                </a:solidFill>
                <a:latin typeface="Arial"/>
                <a:ea typeface="Arial"/>
              </a:rPr>
              <a:t>Obsproc</a:t>
            </a:r>
            <a:endParaRPr b="0" lang="es-CO" sz="800" spc="-1" strike="noStrike">
              <a:latin typeface="Arial"/>
            </a:endParaRPr>
          </a:p>
        </p:txBody>
      </p:sp>
      <p:sp>
        <p:nvSpPr>
          <p:cNvPr id="286" name="CustomShape 10"/>
          <p:cNvSpPr/>
          <p:nvPr/>
        </p:nvSpPr>
        <p:spPr>
          <a:xfrm>
            <a:off x="1490040" y="1110960"/>
            <a:ext cx="3628080" cy="239184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7" name="CustomShape 11"/>
          <p:cNvSpPr/>
          <p:nvPr/>
        </p:nvSpPr>
        <p:spPr>
          <a:xfrm>
            <a:off x="5277600" y="1110960"/>
            <a:ext cx="2677680" cy="1331280"/>
          </a:xfrm>
          <a:prstGeom prst="rect">
            <a:avLst/>
          </a:prstGeom>
          <a:noFill/>
          <a:ln w="6480">
            <a:solidFill>
              <a:srgbClr val="00b0f0"/>
            </a:solidFill>
            <a:prstDash val="dash"/>
            <a:round/>
          </a:ln>
        </p:spPr>
        <p:style>
          <a:lnRef idx="2">
            <a:schemeClr val="accent1">
              <a:shade val="50000"/>
            </a:schemeClr>
          </a:lnRef>
          <a:fillRef idx="1">
            <a:schemeClr val="accent1"/>
          </a:fillRef>
          <a:effectRef idx="0">
            <a:schemeClr val="accent1"/>
          </a:effectRef>
          <a:fontRef idx="minor"/>
        </p:style>
      </p:sp>
      <p:sp>
        <p:nvSpPr>
          <p:cNvPr id="288" name="CustomShape 12"/>
          <p:cNvSpPr/>
          <p:nvPr/>
        </p:nvSpPr>
        <p:spPr>
          <a:xfrm>
            <a:off x="5346360" y="2874240"/>
            <a:ext cx="2558160" cy="112284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9" name="CustomShape 13"/>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sp>
        <p:nvSpPr>
          <p:cNvPr id="290" name="CustomShape 14"/>
          <p:cNvSpPr/>
          <p:nvPr/>
        </p:nvSpPr>
        <p:spPr>
          <a:xfrm>
            <a:off x="4360680" y="2858760"/>
            <a:ext cx="524520" cy="312120"/>
          </a:xfrm>
          <a:prstGeom prst="rect">
            <a:avLst/>
          </a:prstGeom>
          <a:ln w="6480">
            <a:round/>
          </a:ln>
        </p:spPr>
        <p:style>
          <a:lnRef idx="2">
            <a:schemeClr val="dk1"/>
          </a:lnRef>
          <a:fillRef idx="1">
            <a:schemeClr val="lt1"/>
          </a:fillRef>
          <a:effectRef idx="0">
            <a:schemeClr val="dk1"/>
          </a:effectRef>
          <a:fontRef idx="minor"/>
        </p:style>
        <p:txBody>
          <a:bodyPr anchor="ctr">
            <a:noAutofit/>
          </a:bodyPr>
          <a:p>
            <a:pPr algn="ctr">
              <a:lnSpc>
                <a:spcPct val="100000"/>
              </a:lnSpc>
            </a:pPr>
            <a:r>
              <a:rPr b="0" lang="es-CO" sz="800" spc="-1" strike="noStrike">
                <a:solidFill>
                  <a:srgbClr val="000000"/>
                </a:solidFill>
                <a:latin typeface="Arial"/>
                <a:ea typeface="Arial"/>
              </a:rPr>
              <a:t>ARW</a:t>
            </a:r>
            <a:endParaRPr b="0" lang="es-CO" sz="800" spc="-1" strike="noStrike">
              <a:latin typeface="Arial"/>
            </a:endParaRPr>
          </a:p>
        </p:txBody>
      </p:sp>
      <p:sp>
        <p:nvSpPr>
          <p:cNvPr id="291" name="CustomShape 15"/>
          <p:cNvSpPr/>
          <p:nvPr/>
        </p:nvSpPr>
        <p:spPr>
          <a:xfrm>
            <a:off x="4154760" y="1164240"/>
            <a:ext cx="850320" cy="318600"/>
          </a:xfrm>
          <a:prstGeom prst="rect">
            <a:avLst/>
          </a:prstGeom>
          <a:ln>
            <a:noFill/>
          </a:ln>
        </p:spPr>
        <p:style>
          <a:lnRef idx="2">
            <a:schemeClr val="dk1"/>
          </a:lnRef>
          <a:fillRef idx="1">
            <a:schemeClr val="lt1"/>
          </a:fillRef>
          <a:effectRef idx="0">
            <a:schemeClr val="dk1"/>
          </a:effectRef>
          <a:fontRef idx="minor"/>
        </p:style>
        <p:txBody>
          <a:bodyPr anchor="ctr">
            <a:noAutofit/>
          </a:bodyPr>
          <a:p>
            <a:pPr algn="ctr">
              <a:lnSpc>
                <a:spcPct val="100000"/>
              </a:lnSpc>
            </a:pPr>
            <a:r>
              <a:rPr b="1" lang="es-CO" sz="800" spc="-1" strike="noStrike">
                <a:solidFill>
                  <a:srgbClr val="000000"/>
                </a:solidFill>
                <a:latin typeface="Arial"/>
                <a:ea typeface="Arial"/>
              </a:rPr>
              <a:t>FAC WRF assimilated</a:t>
            </a:r>
            <a:r>
              <a:rPr b="0" lang="es-CO" sz="800" spc="-1" strike="noStrike">
                <a:solidFill>
                  <a:srgbClr val="000000"/>
                </a:solidFill>
                <a:latin typeface="Arial"/>
                <a:ea typeface="Arial"/>
              </a:rPr>
              <a:t> </a:t>
            </a:r>
            <a:endParaRPr b="0" lang="es-CO" sz="800" spc="-1" strike="noStrike">
              <a:latin typeface="Arial"/>
            </a:endParaRPr>
          </a:p>
        </p:txBody>
      </p:sp>
      <p:sp>
        <p:nvSpPr>
          <p:cNvPr id="292" name="CustomShape 16"/>
          <p:cNvSpPr/>
          <p:nvPr/>
        </p:nvSpPr>
        <p:spPr>
          <a:xfrm>
            <a:off x="7224840" y="1164240"/>
            <a:ext cx="730800" cy="318600"/>
          </a:xfrm>
          <a:prstGeom prst="rect">
            <a:avLst/>
          </a:prstGeom>
          <a:ln>
            <a:noFill/>
          </a:ln>
        </p:spPr>
        <p:style>
          <a:lnRef idx="2">
            <a:schemeClr val="dk1"/>
          </a:lnRef>
          <a:fillRef idx="1">
            <a:schemeClr val="lt1"/>
          </a:fillRef>
          <a:effectRef idx="0">
            <a:schemeClr val="dk1"/>
          </a:effectRef>
          <a:fontRef idx="minor"/>
        </p:style>
        <p:txBody>
          <a:bodyPr anchor="ctr">
            <a:noAutofit/>
          </a:bodyPr>
          <a:p>
            <a:pPr algn="ctr">
              <a:lnSpc>
                <a:spcPct val="100000"/>
              </a:lnSpc>
            </a:pPr>
            <a:r>
              <a:rPr b="1" lang="es-CO" sz="800" spc="-1" strike="noStrike">
                <a:solidFill>
                  <a:srgbClr val="000000"/>
                </a:solidFill>
                <a:latin typeface="Arial"/>
                <a:ea typeface="Arial"/>
              </a:rPr>
              <a:t>Validation</a:t>
            </a:r>
            <a:endParaRPr b="0" lang="es-CO" sz="800" spc="-1" strike="noStrike">
              <a:latin typeface="Arial"/>
            </a:endParaRPr>
          </a:p>
        </p:txBody>
      </p:sp>
      <p:sp>
        <p:nvSpPr>
          <p:cNvPr id="293" name="CustomShape 17"/>
          <p:cNvSpPr/>
          <p:nvPr/>
        </p:nvSpPr>
        <p:spPr>
          <a:xfrm>
            <a:off x="6894720" y="3020400"/>
            <a:ext cx="950040" cy="318600"/>
          </a:xfrm>
          <a:prstGeom prst="rect">
            <a:avLst/>
          </a:prstGeom>
          <a:ln>
            <a:noFill/>
          </a:ln>
        </p:spPr>
        <p:style>
          <a:lnRef idx="2">
            <a:schemeClr val="dk1"/>
          </a:lnRef>
          <a:fillRef idx="1">
            <a:schemeClr val="lt1"/>
          </a:fillRef>
          <a:effectRef idx="0">
            <a:schemeClr val="dk1"/>
          </a:effectRef>
          <a:fontRef idx="minor"/>
        </p:style>
        <p:txBody>
          <a:bodyPr anchor="ctr">
            <a:noAutofit/>
          </a:bodyPr>
          <a:p>
            <a:pPr algn="ctr">
              <a:lnSpc>
                <a:spcPct val="100000"/>
              </a:lnSpc>
            </a:pPr>
            <a:r>
              <a:rPr b="1" lang="es-CO" sz="800" spc="-1" strike="noStrike">
                <a:solidFill>
                  <a:srgbClr val="000000"/>
                </a:solidFill>
                <a:latin typeface="Arial"/>
                <a:ea typeface="Arial"/>
              </a:rPr>
              <a:t>FAC WRF  no assimilated</a:t>
            </a:r>
            <a:r>
              <a:rPr b="0" lang="es-CO" sz="800" spc="-1" strike="noStrike">
                <a:solidFill>
                  <a:srgbClr val="000000"/>
                </a:solidFill>
                <a:latin typeface="Arial"/>
                <a:ea typeface="Arial"/>
              </a:rPr>
              <a:t> </a:t>
            </a:r>
            <a:endParaRPr b="0" lang="es-CO" sz="800" spc="-1" strike="noStrike">
              <a:latin typeface="Arial"/>
            </a:endParaRPr>
          </a:p>
        </p:txBody>
      </p:sp>
      <p:sp>
        <p:nvSpPr>
          <p:cNvPr id="294" name="CustomShape 18"/>
          <p:cNvSpPr/>
          <p:nvPr/>
        </p:nvSpPr>
        <p:spPr>
          <a:xfrm>
            <a:off x="6095160" y="1250640"/>
            <a:ext cx="850320" cy="318600"/>
          </a:xfrm>
          <a:prstGeom prst="rect">
            <a:avLst/>
          </a:prstGeom>
          <a:ln w="6480">
            <a:round/>
          </a:ln>
        </p:spPr>
        <p:style>
          <a:lnRef idx="2">
            <a:schemeClr val="dk1"/>
          </a:lnRef>
          <a:fillRef idx="1">
            <a:schemeClr val="lt1"/>
          </a:fillRef>
          <a:effectRef idx="0">
            <a:schemeClr val="dk1"/>
          </a:effectRef>
          <a:fontRef idx="minor"/>
        </p:style>
        <p:txBody>
          <a:bodyPr anchor="ctr">
            <a:noAutofit/>
          </a:bodyPr>
          <a:p>
            <a:pPr algn="ctr">
              <a:lnSpc>
                <a:spcPct val="100000"/>
              </a:lnSpc>
            </a:pPr>
            <a:r>
              <a:rPr b="0" lang="es-CO" sz="800" spc="-1" strike="noStrike">
                <a:solidFill>
                  <a:srgbClr val="000000"/>
                </a:solidFill>
                <a:latin typeface="Arial"/>
                <a:ea typeface="Arial"/>
              </a:rPr>
              <a:t>Validation Observations</a:t>
            </a:r>
            <a:endParaRPr b="0" lang="es-CO" sz="800" spc="-1" strike="noStrike">
              <a:latin typeface="Arial"/>
            </a:endParaRPr>
          </a:p>
        </p:txBody>
      </p:sp>
      <p:sp>
        <p:nvSpPr>
          <p:cNvPr id="295" name="CustomShape 19"/>
          <p:cNvSpPr/>
          <p:nvPr/>
        </p:nvSpPr>
        <p:spPr>
          <a:xfrm flipV="1">
            <a:off x="6638760" y="2224800"/>
            <a:ext cx="11520" cy="75024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6" name="CustomShape 20"/>
          <p:cNvSpPr/>
          <p:nvPr/>
        </p:nvSpPr>
        <p:spPr>
          <a:xfrm flipV="1">
            <a:off x="4857840" y="2718720"/>
            <a:ext cx="1551960" cy="21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7" name="CustomShape 21"/>
          <p:cNvSpPr/>
          <p:nvPr/>
        </p:nvSpPr>
        <p:spPr>
          <a:xfrm flipV="1">
            <a:off x="6398280" y="2211480"/>
            <a:ext cx="360" cy="48888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8" name="CustomShape 22"/>
          <p:cNvSpPr/>
          <p:nvPr/>
        </p:nvSpPr>
        <p:spPr>
          <a:xfrm flipV="1">
            <a:off x="1303920" y="3088800"/>
            <a:ext cx="269280" cy="21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9" name="CustomShape 23"/>
          <p:cNvSpPr/>
          <p:nvPr/>
        </p:nvSpPr>
        <p:spPr>
          <a:xfrm flipH="1">
            <a:off x="2318040" y="1542960"/>
            <a:ext cx="2160" cy="22284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0" name="CustomShape 24"/>
          <p:cNvSpPr/>
          <p:nvPr/>
        </p:nvSpPr>
        <p:spPr>
          <a:xfrm flipV="1">
            <a:off x="2320560" y="3062160"/>
            <a:ext cx="269280" cy="21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1" name="CustomShape 25"/>
          <p:cNvSpPr/>
          <p:nvPr/>
        </p:nvSpPr>
        <p:spPr>
          <a:xfrm flipV="1">
            <a:off x="3304080" y="3069000"/>
            <a:ext cx="269280" cy="21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2" name="CustomShape 26"/>
          <p:cNvSpPr/>
          <p:nvPr/>
        </p:nvSpPr>
        <p:spPr>
          <a:xfrm flipH="1" flipV="1">
            <a:off x="3560400" y="2616840"/>
            <a:ext cx="2160" cy="4608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3" name="CustomShape 27"/>
          <p:cNvSpPr/>
          <p:nvPr/>
        </p:nvSpPr>
        <p:spPr>
          <a:xfrm>
            <a:off x="6194160" y="4157640"/>
            <a:ext cx="956520" cy="57132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GFS initial and boundary condition</a:t>
            </a:r>
            <a:endParaRPr b="0" lang="es-CO" sz="800" spc="-1" strike="noStrike">
              <a:latin typeface="Arial"/>
            </a:endParaRPr>
          </a:p>
        </p:txBody>
      </p:sp>
      <p:sp>
        <p:nvSpPr>
          <p:cNvPr id="304" name="CustomShape 28"/>
          <p:cNvSpPr/>
          <p:nvPr/>
        </p:nvSpPr>
        <p:spPr>
          <a:xfrm>
            <a:off x="6286680" y="3008880"/>
            <a:ext cx="730800" cy="318600"/>
          </a:xfrm>
          <a:prstGeom prst="rect">
            <a:avLst/>
          </a:prstGeom>
          <a:ln w="6480">
            <a:round/>
          </a:ln>
        </p:spPr>
        <p:style>
          <a:lnRef idx="2">
            <a:schemeClr val="dk1"/>
          </a:lnRef>
          <a:fillRef idx="1">
            <a:schemeClr val="lt1"/>
          </a:fillRef>
          <a:effectRef idx="0">
            <a:schemeClr val="dk1"/>
          </a:effectRef>
          <a:fontRef idx="minor"/>
        </p:style>
        <p:txBody>
          <a:bodyPr anchor="ctr">
            <a:noAutofit/>
          </a:bodyPr>
          <a:p>
            <a:pPr algn="ctr">
              <a:lnSpc>
                <a:spcPct val="100000"/>
              </a:lnSpc>
            </a:pPr>
            <a:r>
              <a:rPr b="0" lang="es-CO" sz="800" spc="-1" strike="noStrike">
                <a:solidFill>
                  <a:srgbClr val="000000"/>
                </a:solidFill>
                <a:latin typeface="Arial"/>
                <a:ea typeface="Arial"/>
              </a:rPr>
              <a:t>WRF</a:t>
            </a:r>
            <a:endParaRPr b="0" lang="es-CO" sz="800" spc="-1" strike="noStrike">
              <a:latin typeface="Arial"/>
            </a:endParaRPr>
          </a:p>
        </p:txBody>
      </p:sp>
      <p:sp>
        <p:nvSpPr>
          <p:cNvPr id="305" name="CustomShape 29"/>
          <p:cNvSpPr/>
          <p:nvPr/>
        </p:nvSpPr>
        <p:spPr>
          <a:xfrm flipV="1">
            <a:off x="6685200" y="3812760"/>
            <a:ext cx="360" cy="3384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6" name="CustomShape 30"/>
          <p:cNvSpPr/>
          <p:nvPr/>
        </p:nvSpPr>
        <p:spPr>
          <a:xfrm>
            <a:off x="5935680" y="1769040"/>
            <a:ext cx="1195920" cy="398520"/>
          </a:xfrm>
          <a:prstGeom prst="roundRect">
            <a:avLst>
              <a:gd name="adj" fmla="val 16667"/>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Statistical metrics comparison</a:t>
            </a:r>
            <a:endParaRPr b="0" lang="es-CO" sz="800" spc="-1" strike="noStrike">
              <a:latin typeface="Arial"/>
            </a:endParaRPr>
          </a:p>
        </p:txBody>
      </p:sp>
      <p:sp>
        <p:nvSpPr>
          <p:cNvPr id="307" name="CustomShape 31"/>
          <p:cNvSpPr/>
          <p:nvPr/>
        </p:nvSpPr>
        <p:spPr>
          <a:xfrm flipH="1">
            <a:off x="6498000" y="1542960"/>
            <a:ext cx="2160" cy="22284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8" name="CustomShape 32"/>
          <p:cNvSpPr/>
          <p:nvPr/>
        </p:nvSpPr>
        <p:spPr>
          <a:xfrm flipV="1">
            <a:off x="2745720" y="1857600"/>
            <a:ext cx="727920" cy="21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9" name="CustomShape 33"/>
          <p:cNvSpPr/>
          <p:nvPr/>
        </p:nvSpPr>
        <p:spPr>
          <a:xfrm flipH="1">
            <a:off x="3787200" y="1909440"/>
            <a:ext cx="2160" cy="37584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10" name="CustomShape 34"/>
          <p:cNvSpPr/>
          <p:nvPr/>
        </p:nvSpPr>
        <p:spPr>
          <a:xfrm flipV="1">
            <a:off x="3961800" y="2443680"/>
            <a:ext cx="727920" cy="216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11" name="CustomShape 35"/>
          <p:cNvSpPr/>
          <p:nvPr/>
        </p:nvSpPr>
        <p:spPr>
          <a:xfrm flipH="1">
            <a:off x="4656960" y="2453400"/>
            <a:ext cx="2160" cy="37584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12" name="CustomShape 36"/>
          <p:cNvSpPr/>
          <p:nvPr/>
        </p:nvSpPr>
        <p:spPr>
          <a:xfrm>
            <a:off x="6319800" y="3493800"/>
            <a:ext cx="730800" cy="318600"/>
          </a:xfrm>
          <a:prstGeom prst="rect">
            <a:avLst/>
          </a:prstGeom>
          <a:ln w="6480">
            <a:round/>
          </a:ln>
        </p:spPr>
        <p:style>
          <a:lnRef idx="2">
            <a:schemeClr val="dk1"/>
          </a:lnRef>
          <a:fillRef idx="1">
            <a:schemeClr val="lt1"/>
          </a:fillRef>
          <a:effectRef idx="0">
            <a:schemeClr val="dk1"/>
          </a:effectRef>
          <a:fontRef idx="minor"/>
        </p:style>
        <p:txBody>
          <a:bodyPr anchor="ctr">
            <a:noAutofit/>
          </a:bodyPr>
          <a:p>
            <a:pPr algn="ctr">
              <a:lnSpc>
                <a:spcPct val="100000"/>
              </a:lnSpc>
            </a:pPr>
            <a:r>
              <a:rPr b="0" lang="es-CO" sz="800" spc="-1" strike="noStrike">
                <a:solidFill>
                  <a:srgbClr val="000000"/>
                </a:solidFill>
                <a:latin typeface="Arial"/>
                <a:ea typeface="Arial"/>
              </a:rPr>
              <a:t>WPS</a:t>
            </a:r>
            <a:endParaRPr b="0" lang="es-CO" sz="800" spc="-1" strike="noStrike">
              <a:latin typeface="Arial"/>
            </a:endParaRPr>
          </a:p>
        </p:txBody>
      </p:sp>
      <p:sp>
        <p:nvSpPr>
          <p:cNvPr id="313" name="CustomShape 37"/>
          <p:cNvSpPr/>
          <p:nvPr/>
        </p:nvSpPr>
        <p:spPr>
          <a:xfrm flipH="1" flipV="1">
            <a:off x="6651360" y="3327840"/>
            <a:ext cx="32760" cy="16524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14" name="CustomShape 38"/>
          <p:cNvSpPr/>
          <p:nvPr/>
        </p:nvSpPr>
        <p:spPr>
          <a:xfrm>
            <a:off x="3474360" y="1594080"/>
            <a:ext cx="730800" cy="318600"/>
          </a:xfrm>
          <a:prstGeom prst="rect">
            <a:avLst/>
          </a:prstGeom>
          <a:ln w="6480">
            <a:round/>
          </a:ln>
        </p:spPr>
        <p:style>
          <a:lnRef idx="2">
            <a:schemeClr val="dk1"/>
          </a:lnRef>
          <a:fillRef idx="1">
            <a:schemeClr val="lt1"/>
          </a:fillRef>
          <a:effectRef idx="0">
            <a:schemeClr val="dk1"/>
          </a:effectRef>
          <a:fontRef idx="minor"/>
        </p:style>
        <p:txBody>
          <a:bodyPr anchor="ctr">
            <a:noAutofit/>
          </a:bodyPr>
          <a:p>
            <a:pPr algn="ctr">
              <a:lnSpc>
                <a:spcPct val="100000"/>
              </a:lnSpc>
            </a:pPr>
            <a:r>
              <a:rPr b="0" lang="es-CO" sz="800" spc="-1" strike="noStrike">
                <a:solidFill>
                  <a:srgbClr val="000000"/>
                </a:solidFill>
                <a:latin typeface="Arial"/>
                <a:ea typeface="Arial"/>
              </a:rPr>
              <a:t>REAL</a:t>
            </a:r>
            <a:endParaRPr b="0" lang="es-CO" sz="800" spc="-1" strike="noStrike">
              <a:latin typeface="Arial"/>
            </a:endParaRPr>
          </a:p>
        </p:txBody>
      </p:sp>
      <p:sp>
        <p:nvSpPr>
          <p:cNvPr id="315" name="TextShape 39"/>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324EABE6-E187-46A7-AD0A-3004857B3E1F}"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Imagen 6" descr=""/>
          <p:cNvPicPr/>
          <p:nvPr/>
        </p:nvPicPr>
        <p:blipFill>
          <a:blip r:embed="rId1"/>
          <a:stretch/>
        </p:blipFill>
        <p:spPr>
          <a:xfrm>
            <a:off x="618840" y="1513800"/>
            <a:ext cx="4178880" cy="935640"/>
          </a:xfrm>
          <a:prstGeom prst="rect">
            <a:avLst/>
          </a:prstGeom>
          <a:ln>
            <a:noFill/>
          </a:ln>
        </p:spPr>
      </p:pic>
      <p:sp>
        <p:nvSpPr>
          <p:cNvPr id="317" name="CustomShape 1"/>
          <p:cNvSpPr/>
          <p:nvPr/>
        </p:nvSpPr>
        <p:spPr>
          <a:xfrm>
            <a:off x="5061960" y="558720"/>
            <a:ext cx="402480" cy="250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050" spc="-1" strike="noStrike">
                <a:solidFill>
                  <a:srgbClr val="ffffff"/>
                </a:solidFill>
                <a:latin typeface="Arial"/>
                <a:ea typeface="Arial"/>
              </a:rPr>
              <a:t>d01</a:t>
            </a:r>
            <a:endParaRPr b="0" lang="es-CO" sz="1050" spc="-1" strike="noStrike">
              <a:latin typeface="Arial"/>
            </a:endParaRPr>
          </a:p>
        </p:txBody>
      </p:sp>
      <p:pic>
        <p:nvPicPr>
          <p:cNvPr id="318" name="Imagen 5" descr=""/>
          <p:cNvPicPr/>
          <p:nvPr/>
        </p:nvPicPr>
        <p:blipFill>
          <a:blip r:embed="rId2"/>
          <a:stretch/>
        </p:blipFill>
        <p:spPr>
          <a:xfrm>
            <a:off x="5468400" y="1455480"/>
            <a:ext cx="3207240" cy="3021480"/>
          </a:xfrm>
          <a:prstGeom prst="rect">
            <a:avLst/>
          </a:prstGeom>
          <a:ln>
            <a:noFill/>
          </a:ln>
        </p:spPr>
      </p:pic>
      <p:pic>
        <p:nvPicPr>
          <p:cNvPr id="319" name="Imagen 8" descr=""/>
          <p:cNvPicPr/>
          <p:nvPr/>
        </p:nvPicPr>
        <p:blipFill>
          <a:blip r:embed="rId3"/>
          <a:stretch/>
        </p:blipFill>
        <p:spPr>
          <a:xfrm>
            <a:off x="537840" y="2572920"/>
            <a:ext cx="4446360" cy="2267280"/>
          </a:xfrm>
          <a:prstGeom prst="rect">
            <a:avLst/>
          </a:prstGeom>
          <a:ln>
            <a:noFill/>
          </a:ln>
        </p:spPr>
      </p:pic>
      <p:sp>
        <p:nvSpPr>
          <p:cNvPr id="320" name="CustomShape 2"/>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sp>
        <p:nvSpPr>
          <p:cNvPr id="321" name="CustomShape 3"/>
          <p:cNvSpPr/>
          <p:nvPr/>
        </p:nvSpPr>
        <p:spPr>
          <a:xfrm>
            <a:off x="214560" y="974160"/>
            <a:ext cx="6288120" cy="540000"/>
          </a:xfrm>
          <a:prstGeom prst="rect">
            <a:avLst/>
          </a:prstGeom>
          <a:noFill/>
          <a:ln>
            <a:noFill/>
          </a:ln>
        </p:spPr>
        <p:style>
          <a:lnRef idx="0"/>
          <a:fillRef idx="0"/>
          <a:effectRef idx="0"/>
          <a:fontRef idx="minor"/>
        </p:style>
        <p:txBody>
          <a:bodyPr tIns="91440" bIns="91440">
            <a:noAutofit/>
          </a:bodyPr>
          <a:p>
            <a:pPr>
              <a:lnSpc>
                <a:spcPct val="100000"/>
              </a:lnSpc>
            </a:pPr>
            <a:r>
              <a:rPr b="0" lang="es-CO" sz="1600" spc="-1" strike="noStrike">
                <a:solidFill>
                  <a:srgbClr val="000000"/>
                </a:solidFill>
                <a:latin typeface="Arial"/>
                <a:ea typeface="Arial"/>
              </a:rPr>
              <a:t>Domain configuration and WRF parametrizations</a:t>
            </a:r>
            <a:endParaRPr b="0" lang="es-CO" sz="1600" spc="-1" strike="noStrike">
              <a:latin typeface="Arial"/>
            </a:endParaRPr>
          </a:p>
          <a:p>
            <a:pPr>
              <a:lnSpc>
                <a:spcPct val="114000"/>
              </a:lnSpc>
            </a:pP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sp>
        <p:nvSpPr>
          <p:cNvPr id="322" name="TextShape 4"/>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06F540FA-91A8-44B6-A9C9-8157E103C855}" type="slidenum">
              <a:rPr b="0" lang="es-CO" sz="1000" spc="-1" strike="noStrike">
                <a:solidFill>
                  <a:srgbClr val="595959"/>
                </a:solidFill>
                <a:latin typeface="Arial"/>
                <a:ea typeface="Arial"/>
              </a:rPr>
              <a:t>&lt;number&gt;</a:t>
            </a:fld>
            <a:endParaRPr b="0" lang="es-CO" sz="10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3" name="Imagen 3" descr=""/>
          <p:cNvPicPr/>
          <p:nvPr/>
        </p:nvPicPr>
        <p:blipFill>
          <a:blip r:embed="rId1"/>
          <a:stretch/>
        </p:blipFill>
        <p:spPr>
          <a:xfrm>
            <a:off x="579600" y="3539520"/>
            <a:ext cx="8375040" cy="1392120"/>
          </a:xfrm>
          <a:prstGeom prst="rect">
            <a:avLst/>
          </a:prstGeom>
          <a:ln>
            <a:noFill/>
          </a:ln>
        </p:spPr>
      </p:pic>
      <p:pic>
        <p:nvPicPr>
          <p:cNvPr id="324" name="Imagen 4" descr=""/>
          <p:cNvPicPr/>
          <p:nvPr/>
        </p:nvPicPr>
        <p:blipFill>
          <a:blip r:embed="rId2"/>
          <a:stretch/>
        </p:blipFill>
        <p:spPr>
          <a:xfrm>
            <a:off x="1677960" y="1330920"/>
            <a:ext cx="5797080" cy="572400"/>
          </a:xfrm>
          <a:prstGeom prst="rect">
            <a:avLst/>
          </a:prstGeom>
          <a:ln>
            <a:noFill/>
          </a:ln>
        </p:spPr>
      </p:pic>
      <p:sp>
        <p:nvSpPr>
          <p:cNvPr id="325" name="CustomShape 1"/>
          <p:cNvSpPr/>
          <p:nvPr/>
        </p:nvSpPr>
        <p:spPr>
          <a:xfrm>
            <a:off x="1977480" y="2414880"/>
            <a:ext cx="2789280" cy="72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400" spc="-1" strike="noStrike">
                <a:solidFill>
                  <a:srgbClr val="000000"/>
                </a:solidFill>
                <a:latin typeface="Arial"/>
                <a:ea typeface="Arial"/>
              </a:rPr>
              <a:t>Covariance matrix generation through </a:t>
            </a:r>
            <a:r>
              <a:rPr b="1" lang="es-CO" sz="1400" spc="-1" strike="noStrike">
                <a:solidFill>
                  <a:srgbClr val="000000"/>
                </a:solidFill>
                <a:latin typeface="Arial"/>
                <a:ea typeface="Arial"/>
              </a:rPr>
              <a:t>gen_be </a:t>
            </a:r>
            <a:r>
              <a:rPr b="0" lang="es-CO" sz="1400" spc="-1" strike="noStrike">
                <a:solidFill>
                  <a:srgbClr val="000000"/>
                </a:solidFill>
                <a:latin typeface="Arial"/>
                <a:ea typeface="Arial"/>
              </a:rPr>
              <a:t>module</a:t>
            </a:r>
            <a:endParaRPr b="0" lang="es-CO" sz="1400" spc="-1" strike="noStrike">
              <a:latin typeface="Arial"/>
            </a:endParaRPr>
          </a:p>
          <a:p>
            <a:pPr>
              <a:lnSpc>
                <a:spcPct val="100000"/>
              </a:lnSpc>
            </a:pPr>
            <a:endParaRPr b="0" lang="es-CO" sz="1400" spc="-1" strike="noStrike">
              <a:latin typeface="Arial"/>
            </a:endParaRPr>
          </a:p>
        </p:txBody>
      </p:sp>
      <p:sp>
        <p:nvSpPr>
          <p:cNvPr id="326" name="CustomShape 2"/>
          <p:cNvSpPr/>
          <p:nvPr/>
        </p:nvSpPr>
        <p:spPr>
          <a:xfrm flipH="1" flipV="1">
            <a:off x="3653280" y="1757880"/>
            <a:ext cx="2160" cy="597240"/>
          </a:xfrm>
          <a:custGeom>
            <a:avLst/>
            <a:gdLst/>
            <a:ahLst/>
            <a:rect l="l" t="t" r="r" b="b"/>
            <a:pathLst>
              <a:path w="21600" h="21600">
                <a:moveTo>
                  <a:pt x="0" y="0"/>
                </a:moveTo>
                <a:lnTo>
                  <a:pt x="21600" y="21600"/>
                </a:lnTo>
              </a:path>
            </a:pathLst>
          </a:custGeom>
          <a:noFill/>
          <a:ln>
            <a:solidFill>
              <a:srgbClr val="748c99"/>
            </a:solidFill>
            <a:round/>
            <a:tailEnd len="med" type="triangle" w="med"/>
          </a:ln>
        </p:spPr>
        <p:style>
          <a:lnRef idx="1">
            <a:schemeClr val="accent3"/>
          </a:lnRef>
          <a:fillRef idx="0">
            <a:schemeClr val="accent3"/>
          </a:fillRef>
          <a:effectRef idx="0">
            <a:schemeClr val="accent3"/>
          </a:effectRef>
          <a:fontRef idx="minor"/>
        </p:style>
      </p:sp>
      <p:sp>
        <p:nvSpPr>
          <p:cNvPr id="327" name="CustomShape 3"/>
          <p:cNvSpPr/>
          <p:nvPr/>
        </p:nvSpPr>
        <p:spPr>
          <a:xfrm>
            <a:off x="-1080" y="211320"/>
            <a:ext cx="4476600" cy="57240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sp>
        <p:nvSpPr>
          <p:cNvPr id="328" name="CustomShape 4"/>
          <p:cNvSpPr/>
          <p:nvPr/>
        </p:nvSpPr>
        <p:spPr>
          <a:xfrm>
            <a:off x="189000" y="3153240"/>
            <a:ext cx="3799440" cy="540000"/>
          </a:xfrm>
          <a:prstGeom prst="rect">
            <a:avLst/>
          </a:prstGeom>
          <a:noFill/>
          <a:ln>
            <a:noFill/>
          </a:ln>
        </p:spPr>
        <p:style>
          <a:lnRef idx="0"/>
          <a:fillRef idx="0"/>
          <a:effectRef idx="0"/>
          <a:fontRef idx="minor"/>
        </p:style>
        <p:txBody>
          <a:bodyPr tIns="91440" bIns="91440">
            <a:noAutofit/>
          </a:bodyPr>
          <a:p>
            <a:pPr>
              <a:lnSpc>
                <a:spcPct val="100000"/>
              </a:lnSpc>
            </a:pPr>
            <a:r>
              <a:rPr b="0" lang="es-CO" sz="1600" spc="-1" strike="noStrike">
                <a:solidFill>
                  <a:srgbClr val="000000"/>
                </a:solidFill>
                <a:latin typeface="Arial"/>
                <a:ea typeface="Arial"/>
              </a:rPr>
              <a:t>Description of the error statistics used</a:t>
            </a:r>
            <a:endParaRPr b="0" lang="es-CO" sz="1600" spc="-1" strike="noStrike">
              <a:latin typeface="Arial"/>
            </a:endParaRPr>
          </a:p>
          <a:p>
            <a:pPr>
              <a:lnSpc>
                <a:spcPct val="114000"/>
              </a:lnSpc>
            </a:pP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sp>
        <p:nvSpPr>
          <p:cNvPr id="329" name="CustomShape 5"/>
          <p:cNvSpPr/>
          <p:nvPr/>
        </p:nvSpPr>
        <p:spPr>
          <a:xfrm>
            <a:off x="5347800" y="2116440"/>
            <a:ext cx="2789280" cy="30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CO" sz="1400" spc="-1" strike="noStrike">
                <a:solidFill>
                  <a:srgbClr val="000000"/>
                </a:solidFill>
                <a:latin typeface="Arial"/>
                <a:ea typeface="Arial"/>
              </a:rPr>
              <a:t>OBSPROC</a:t>
            </a:r>
            <a:r>
              <a:rPr b="0" lang="es-CO" sz="1400" spc="-1" strike="noStrike">
                <a:solidFill>
                  <a:srgbClr val="000000"/>
                </a:solidFill>
                <a:latin typeface="Arial"/>
                <a:ea typeface="Arial"/>
              </a:rPr>
              <a:t> module</a:t>
            </a:r>
            <a:endParaRPr b="0" lang="es-CO" sz="1400" spc="-1" strike="noStrike">
              <a:latin typeface="Arial"/>
            </a:endParaRPr>
          </a:p>
        </p:txBody>
      </p:sp>
      <p:sp>
        <p:nvSpPr>
          <p:cNvPr id="330" name="CustomShape 6"/>
          <p:cNvSpPr/>
          <p:nvPr/>
        </p:nvSpPr>
        <p:spPr>
          <a:xfrm flipV="1">
            <a:off x="5886720" y="1798200"/>
            <a:ext cx="360" cy="259200"/>
          </a:xfrm>
          <a:custGeom>
            <a:avLst/>
            <a:gdLst/>
            <a:ahLst/>
            <a:rect l="l" t="t" r="r" b="b"/>
            <a:pathLst>
              <a:path w="21600" h="21600">
                <a:moveTo>
                  <a:pt x="0" y="0"/>
                </a:moveTo>
                <a:lnTo>
                  <a:pt x="21600" y="21600"/>
                </a:lnTo>
              </a:path>
            </a:pathLst>
          </a:custGeom>
          <a:noFill/>
          <a:ln>
            <a:solidFill>
              <a:srgbClr val="748c99"/>
            </a:solidFill>
            <a:round/>
            <a:tailEnd len="med" type="triangle" w="med"/>
          </a:ln>
        </p:spPr>
        <p:style>
          <a:lnRef idx="1">
            <a:schemeClr val="accent3"/>
          </a:lnRef>
          <a:fillRef idx="0">
            <a:schemeClr val="accent3"/>
          </a:fillRef>
          <a:effectRef idx="0">
            <a:schemeClr val="accent3"/>
          </a:effectRef>
          <a:fontRef idx="minor"/>
        </p:style>
      </p:sp>
      <p:sp>
        <p:nvSpPr>
          <p:cNvPr id="331" name="TextShape 7"/>
          <p:cNvSpPr txBox="1"/>
          <p:nvPr/>
        </p:nvSpPr>
        <p:spPr>
          <a:xfrm>
            <a:off x="8472600" y="4663080"/>
            <a:ext cx="548280" cy="393120"/>
          </a:xfrm>
          <a:prstGeom prst="rect">
            <a:avLst/>
          </a:prstGeom>
          <a:noFill/>
          <a:ln>
            <a:noFill/>
          </a:ln>
        </p:spPr>
        <p:txBody>
          <a:bodyPr tIns="91440" bIns="91440" anchor="ctr">
            <a:noAutofit/>
          </a:bodyPr>
          <a:p>
            <a:pPr algn="r">
              <a:lnSpc>
                <a:spcPct val="100000"/>
              </a:lnSpc>
            </a:pPr>
            <a:fld id="{7514602E-1840-41E5-BFDC-04BF8ADC1B95}" type="slidenum">
              <a:rPr b="0" lang="es-CO" sz="1000" spc="-1" strike="noStrike">
                <a:solidFill>
                  <a:srgbClr val="595959"/>
                </a:solidFill>
                <a:latin typeface="Arial"/>
                <a:ea typeface="Arial"/>
              </a:rPr>
              <a:t>&lt;number&gt;</a:t>
            </a:fld>
            <a:endParaRPr b="0" lang="es-CO" sz="1000" spc="-1" strike="noStrike">
              <a:latin typeface="Times New Roman"/>
            </a:endParaRPr>
          </a:p>
        </p:txBody>
      </p:sp>
      <p:sp>
        <p:nvSpPr>
          <p:cNvPr id="332" name="CustomShape 8"/>
          <p:cNvSpPr/>
          <p:nvPr/>
        </p:nvSpPr>
        <p:spPr>
          <a:xfrm>
            <a:off x="228240" y="811800"/>
            <a:ext cx="6288120" cy="540000"/>
          </a:xfrm>
          <a:prstGeom prst="rect">
            <a:avLst/>
          </a:prstGeom>
          <a:noFill/>
          <a:ln>
            <a:noFill/>
          </a:ln>
        </p:spPr>
        <p:style>
          <a:lnRef idx="0"/>
          <a:fillRef idx="0"/>
          <a:effectRef idx="0"/>
          <a:fontRef idx="minor"/>
        </p:style>
        <p:txBody>
          <a:bodyPr tIns="91440" bIns="91440">
            <a:noAutofit/>
          </a:bodyPr>
          <a:p>
            <a:pPr>
              <a:lnSpc>
                <a:spcPct val="100000"/>
              </a:lnSpc>
            </a:pPr>
            <a:r>
              <a:rPr b="0" lang="es-CO" sz="1600" spc="-1" strike="noStrike">
                <a:solidFill>
                  <a:srgbClr val="000000"/>
                </a:solidFill>
                <a:latin typeface="Arial"/>
                <a:ea typeface="Arial"/>
              </a:rPr>
              <a:t>3DVAR Data assimilation technique</a:t>
            </a:r>
            <a:endParaRPr b="0" lang="es-CO" sz="1600" spc="-1" strike="noStrike">
              <a:latin typeface="Arial"/>
            </a:endParaRPr>
          </a:p>
          <a:p>
            <a:pPr>
              <a:lnSpc>
                <a:spcPct val="114000"/>
              </a:lnSpc>
            </a:pP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10460</TotalTime>
  <Application>LibreOffice/6.2.8.2$Linux_X86_64 LibreOffice_project/20$Build-2</Application>
  <Words>2553</Words>
  <Paragraphs>793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Usuario</dc:creator>
  <dc:description/>
  <dc:language>es-CO</dc:language>
  <cp:lastModifiedBy/>
  <dcterms:modified xsi:type="dcterms:W3CDTF">2021-01-04T11:32:34Z</dcterms:modified>
  <cp:revision>4</cp:revision>
  <dc:subject/>
  <dc:title>WRFDA grupo de trabajo FAC-EAFIT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4</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10</vt:i4>
  </property>
  <property fmtid="{D5CDD505-2E9C-101B-9397-08002B2CF9AE}" pid="8" name="PresentationFormat">
    <vt:lpwstr>Presentación en pantalla (16:9)</vt:lpwstr>
  </property>
  <property fmtid="{D5CDD505-2E9C-101B-9397-08002B2CF9AE}" pid="9" name="ScaleCrop">
    <vt:bool>0</vt:bool>
  </property>
  <property fmtid="{D5CDD505-2E9C-101B-9397-08002B2CF9AE}" pid="10" name="ShareDoc">
    <vt:bool>0</vt:bool>
  </property>
  <property fmtid="{D5CDD505-2E9C-101B-9397-08002B2CF9AE}" pid="11" name="Slides">
    <vt:i4>50</vt:i4>
  </property>
</Properties>
</file>